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71" r:id="rId4"/>
    <p:sldId id="275" r:id="rId5"/>
    <p:sldId id="276" r:id="rId6"/>
    <p:sldId id="272" r:id="rId7"/>
    <p:sldId id="273" r:id="rId8"/>
    <p:sldId id="274" r:id="rId9"/>
    <p:sldId id="261" r:id="rId10"/>
    <p:sldId id="262" r:id="rId11"/>
    <p:sldId id="263" r:id="rId12"/>
    <p:sldId id="264" r:id="rId13"/>
    <p:sldId id="265" r:id="rId14"/>
    <p:sldId id="266" r:id="rId15"/>
    <p:sldId id="267" r:id="rId16"/>
    <p:sldId id="268" r:id="rId17"/>
    <p:sldId id="269"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2C7DB2F0-35B0-4B23-B11C-E2382A8387F8}" type="datetimeFigureOut">
              <a:rPr lang="en-US" smtClean="0"/>
              <a:pPr/>
              <a:t>12/11/2013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60C92CEF-42D0-4C51-8DBA-E3FB9729521A}"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7DB2F0-35B0-4B23-B11C-E2382A8387F8}" type="datetimeFigureOut">
              <a:rPr lang="en-US" smtClean="0"/>
              <a:pPr/>
              <a:t>12/11/2013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C92CEF-42D0-4C51-8DBA-E3FB972952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7DB2F0-35B0-4B23-B11C-E2382A8387F8}" type="datetimeFigureOut">
              <a:rPr lang="en-US" smtClean="0"/>
              <a:pPr/>
              <a:t>12/11/2013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C92CEF-42D0-4C51-8DBA-E3FB972952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7DB2F0-35B0-4B23-B11C-E2382A8387F8}" type="datetimeFigureOut">
              <a:rPr lang="en-US" smtClean="0"/>
              <a:pPr/>
              <a:t>12/11/2013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C92CEF-42D0-4C51-8DBA-E3FB972952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C7DB2F0-35B0-4B23-B11C-E2382A8387F8}" type="datetimeFigureOut">
              <a:rPr lang="en-US" smtClean="0"/>
              <a:pPr/>
              <a:t>12/11/2013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C92CEF-42D0-4C51-8DBA-E3FB9729521A}"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7DB2F0-35B0-4B23-B11C-E2382A8387F8}" type="datetimeFigureOut">
              <a:rPr lang="en-US" smtClean="0"/>
              <a:pPr/>
              <a:t>12/11/2013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0C92CEF-42D0-4C51-8DBA-E3FB972952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C7DB2F0-35B0-4B23-B11C-E2382A8387F8}" type="datetimeFigureOut">
              <a:rPr lang="en-US" smtClean="0"/>
              <a:pPr/>
              <a:t>12/11/2013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0C92CEF-42D0-4C51-8DBA-E3FB9729521A}"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C7DB2F0-35B0-4B23-B11C-E2382A8387F8}" type="datetimeFigureOut">
              <a:rPr lang="en-US" smtClean="0"/>
              <a:pPr/>
              <a:t>12/11/2013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0C92CEF-42D0-4C51-8DBA-E3FB972952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C7DB2F0-35B0-4B23-B11C-E2382A8387F8}" type="datetimeFigureOut">
              <a:rPr lang="en-US" smtClean="0"/>
              <a:pPr/>
              <a:t>12/11/2013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0C92CEF-42D0-4C51-8DBA-E3FB972952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7DB2F0-35B0-4B23-B11C-E2382A8387F8}" type="datetimeFigureOut">
              <a:rPr lang="en-US" smtClean="0"/>
              <a:pPr/>
              <a:t>12/11/2013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0C92CEF-42D0-4C51-8DBA-E3FB972952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2C7DB2F0-35B0-4B23-B11C-E2382A8387F8}" type="datetimeFigureOut">
              <a:rPr lang="en-US" smtClean="0"/>
              <a:pPr/>
              <a:t>12/11/2013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60C92CEF-42D0-4C51-8DBA-E3FB972952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C7DB2F0-35B0-4B23-B11C-E2382A8387F8}" type="datetimeFigureOut">
              <a:rPr lang="en-US" smtClean="0"/>
              <a:pPr/>
              <a:t>12/11/2013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0C92CEF-42D0-4C51-8DBA-E3FB9729521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Hamlet Review</a:t>
            </a:r>
            <a:endParaRPr lang="en-US" dirty="0"/>
          </a:p>
        </p:txBody>
      </p:sp>
      <p:sp>
        <p:nvSpPr>
          <p:cNvPr id="3" name="Subtitle 2"/>
          <p:cNvSpPr>
            <a:spLocks noGrp="1"/>
          </p:cNvSpPr>
          <p:nvPr>
            <p:ph type="subTitle" idx="1"/>
          </p:nvPr>
        </p:nvSpPr>
        <p:spPr/>
        <p:txBody>
          <a:bodyPr/>
          <a:lstStyle/>
          <a:p>
            <a:r>
              <a:rPr lang="en-US" dirty="0" smtClean="0"/>
              <a:t>By William Shakespeare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Marriage of Claudius and Gertrude</a:t>
            </a:r>
            <a:endParaRPr lang="en-US" dirty="0"/>
          </a:p>
        </p:txBody>
      </p:sp>
      <p:sp>
        <p:nvSpPr>
          <p:cNvPr id="3" name="Content Placeholder 2"/>
          <p:cNvSpPr>
            <a:spLocks noGrp="1"/>
          </p:cNvSpPr>
          <p:nvPr>
            <p:ph idx="1"/>
          </p:nvPr>
        </p:nvSpPr>
        <p:spPr/>
        <p:txBody>
          <a:bodyPr/>
          <a:lstStyle/>
          <a:p>
            <a:r>
              <a:rPr lang="en-US" dirty="0" smtClean="0"/>
              <a:t>Acceptable?</a:t>
            </a:r>
          </a:p>
          <a:p>
            <a:r>
              <a:rPr lang="en-US" dirty="0" smtClean="0"/>
              <a:t>Asked permission from Danish court</a:t>
            </a:r>
          </a:p>
          <a:p>
            <a:r>
              <a:rPr lang="en-US" dirty="0" smtClean="0"/>
              <a:t>Hamlet and ghost consider it “incestuous”</a:t>
            </a:r>
          </a:p>
          <a:p>
            <a:r>
              <a:rPr lang="en-US" dirty="0" smtClean="0"/>
              <a:t>Hamlet’s feelings not considered by either one</a:t>
            </a:r>
          </a:p>
          <a:p>
            <a:r>
              <a:rPr lang="en-US" dirty="0" smtClean="0"/>
              <a:t>So hasty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Ophelia</a:t>
            </a:r>
            <a:endParaRPr lang="en-US" dirty="0"/>
          </a:p>
        </p:txBody>
      </p:sp>
      <p:sp>
        <p:nvSpPr>
          <p:cNvPr id="3" name="Content Placeholder 2"/>
          <p:cNvSpPr>
            <a:spLocks noGrp="1"/>
          </p:cNvSpPr>
          <p:nvPr>
            <p:ph idx="1"/>
          </p:nvPr>
        </p:nvSpPr>
        <p:spPr/>
        <p:txBody>
          <a:bodyPr/>
          <a:lstStyle/>
          <a:p>
            <a:r>
              <a:rPr lang="en-US" dirty="0" smtClean="0"/>
              <a:t>Exploited by males around her</a:t>
            </a:r>
          </a:p>
          <a:p>
            <a:r>
              <a:rPr lang="en-US" dirty="0" smtClean="0"/>
              <a:t>Never makes mention of her own feelings for Hamlet</a:t>
            </a:r>
          </a:p>
          <a:p>
            <a:r>
              <a:rPr lang="en-US" dirty="0" smtClean="0"/>
              <a:t>Bawdy terms to song</a:t>
            </a:r>
          </a:p>
          <a:p>
            <a:r>
              <a:rPr lang="en-US" dirty="0" smtClean="0"/>
              <a:t>Suicide or accidental drowning?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Longest Shakespearean play</a:t>
            </a:r>
            <a:endParaRPr lang="en-US" dirty="0"/>
          </a:p>
        </p:txBody>
      </p:sp>
      <p:sp>
        <p:nvSpPr>
          <p:cNvPr id="3" name="Content Placeholder 2"/>
          <p:cNvSpPr>
            <a:spLocks noGrp="1"/>
          </p:cNvSpPr>
          <p:nvPr>
            <p:ph idx="1"/>
          </p:nvPr>
        </p:nvSpPr>
        <p:spPr/>
        <p:txBody>
          <a:bodyPr/>
          <a:lstStyle/>
          <a:p>
            <a:r>
              <a:rPr lang="en-US" dirty="0" smtClean="0"/>
              <a:t>Almost 5 hours to perform if performed in its entirety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Hamlet’s sanity</a:t>
            </a:r>
            <a:endParaRPr lang="en-US" dirty="0"/>
          </a:p>
        </p:txBody>
      </p:sp>
      <p:sp>
        <p:nvSpPr>
          <p:cNvPr id="3" name="Content Placeholder 2"/>
          <p:cNvSpPr>
            <a:spLocks noGrp="1"/>
          </p:cNvSpPr>
          <p:nvPr>
            <p:ph idx="1"/>
          </p:nvPr>
        </p:nvSpPr>
        <p:spPr/>
        <p:txBody>
          <a:bodyPr/>
          <a:lstStyle/>
          <a:p>
            <a:r>
              <a:rPr lang="en-US" dirty="0" smtClean="0"/>
              <a:t>Yes: contemplates suicide/ resentment towards women</a:t>
            </a:r>
          </a:p>
          <a:p>
            <a:r>
              <a:rPr lang="en-US" dirty="0" smtClean="0"/>
              <a:t>No: expresses love and grief openly at Ophelia’s funeral/ talks about insanity as an act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Rosencrantz and Guildenstern </a:t>
            </a:r>
            <a:endParaRPr lang="en-US" dirty="0"/>
          </a:p>
        </p:txBody>
      </p:sp>
      <p:sp>
        <p:nvSpPr>
          <p:cNvPr id="3" name="Content Placeholder 2"/>
          <p:cNvSpPr>
            <a:spLocks noGrp="1"/>
          </p:cNvSpPr>
          <p:nvPr>
            <p:ph idx="1"/>
          </p:nvPr>
        </p:nvSpPr>
        <p:spPr/>
        <p:txBody>
          <a:bodyPr/>
          <a:lstStyle/>
          <a:p>
            <a:r>
              <a:rPr lang="en-US" dirty="0" smtClean="0"/>
              <a:t>Close friends to Hamlet yet spy on him</a:t>
            </a:r>
          </a:p>
          <a:p>
            <a:r>
              <a:rPr lang="en-US" dirty="0" smtClean="0"/>
              <a:t>Interchangeable characters</a:t>
            </a:r>
          </a:p>
          <a:p>
            <a:r>
              <a:rPr lang="en-US" dirty="0" smtClean="0"/>
              <a:t>Fail to understand consequences of their actions</a:t>
            </a:r>
          </a:p>
          <a:p>
            <a:r>
              <a:rPr lang="en-US" dirty="0" smtClean="0"/>
              <a:t>Powerless to alter their destiny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Grief</a:t>
            </a:r>
            <a:endParaRPr lang="en-US" dirty="0"/>
          </a:p>
        </p:txBody>
      </p:sp>
      <p:sp>
        <p:nvSpPr>
          <p:cNvPr id="3" name="Content Placeholder 2"/>
          <p:cNvSpPr>
            <a:spLocks noGrp="1"/>
          </p:cNvSpPr>
          <p:nvPr>
            <p:ph idx="1"/>
          </p:nvPr>
        </p:nvSpPr>
        <p:spPr/>
        <p:txBody>
          <a:bodyPr/>
          <a:lstStyle/>
          <a:p>
            <a:r>
              <a:rPr lang="en-US" dirty="0" smtClean="0"/>
              <a:t>Hamlet for his father: Claudius says it’s too long</a:t>
            </a:r>
          </a:p>
          <a:p>
            <a:r>
              <a:rPr lang="en-US" dirty="0" smtClean="0"/>
              <a:t>Gertrude: hastily marries Claudius</a:t>
            </a:r>
          </a:p>
          <a:p>
            <a:r>
              <a:rPr lang="en-US" dirty="0" err="1" smtClean="0"/>
              <a:t>Laertes</a:t>
            </a:r>
            <a:r>
              <a:rPr lang="en-US" dirty="0" smtClean="0"/>
              <a:t>: grieves too loudly (according to Hamlet)</a:t>
            </a:r>
          </a:p>
          <a:p>
            <a:r>
              <a:rPr lang="en-US" dirty="0" smtClean="0"/>
              <a:t>Ophelia: helps cause her madness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Gertrude</a:t>
            </a:r>
            <a:endParaRPr lang="en-US" dirty="0"/>
          </a:p>
        </p:txBody>
      </p:sp>
      <p:sp>
        <p:nvSpPr>
          <p:cNvPr id="3" name="Content Placeholder 2"/>
          <p:cNvSpPr>
            <a:spLocks noGrp="1"/>
          </p:cNvSpPr>
          <p:nvPr>
            <p:ph idx="1"/>
          </p:nvPr>
        </p:nvSpPr>
        <p:spPr/>
        <p:txBody>
          <a:bodyPr/>
          <a:lstStyle/>
          <a:p>
            <a:r>
              <a:rPr lang="en-US" dirty="0" smtClean="0"/>
              <a:t>Was she in on her husband’s death or not?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Tragedy of Hamlet</a:t>
            </a:r>
            <a:endParaRPr lang="en-US" dirty="0"/>
          </a:p>
        </p:txBody>
      </p:sp>
      <p:sp>
        <p:nvSpPr>
          <p:cNvPr id="3" name="Content Placeholder 2"/>
          <p:cNvSpPr>
            <a:spLocks noGrp="1"/>
          </p:cNvSpPr>
          <p:nvPr>
            <p:ph idx="1"/>
          </p:nvPr>
        </p:nvSpPr>
        <p:spPr/>
        <p:txBody>
          <a:bodyPr/>
          <a:lstStyle/>
          <a:p>
            <a:r>
              <a:rPr lang="en-US" dirty="0" smtClean="0"/>
              <a:t>Hopeful?</a:t>
            </a:r>
          </a:p>
          <a:p>
            <a:r>
              <a:rPr lang="en-US" dirty="0" smtClean="0"/>
              <a:t>Despairing?</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idx="1"/>
          </p:nvPr>
        </p:nvSpPr>
        <p:spPr/>
        <p:txBody>
          <a:bodyPr/>
          <a:lstStyle/>
          <a:p>
            <a:r>
              <a:rPr lang="en-US" smtClean="0"/>
              <a:t>Betrayal</a:t>
            </a:r>
            <a:endParaRPr lang="en-US" dirty="0" smtClean="0"/>
          </a:p>
          <a:p>
            <a:r>
              <a:rPr lang="en-US" dirty="0" smtClean="0"/>
              <a:t>Madness</a:t>
            </a:r>
          </a:p>
          <a:p>
            <a:r>
              <a:rPr lang="en-US" dirty="0" smtClean="0"/>
              <a:t>Revenge</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Shakespearean tragedy</a:t>
            </a:r>
            <a:endParaRPr lang="en-US" dirty="0"/>
          </a:p>
        </p:txBody>
      </p:sp>
      <p:sp>
        <p:nvSpPr>
          <p:cNvPr id="3" name="Content Placeholder 2"/>
          <p:cNvSpPr>
            <a:spLocks noGrp="1"/>
          </p:cNvSpPr>
          <p:nvPr>
            <p:ph idx="1"/>
          </p:nvPr>
        </p:nvSpPr>
        <p:spPr/>
        <p:txBody>
          <a:bodyPr/>
          <a:lstStyle/>
          <a:p>
            <a:r>
              <a:rPr lang="en-US" dirty="0" smtClean="0"/>
              <a:t>Noble, heroic central character who is destroyed because a defect in his character either causes him to mix himself in circumstances which overpower him, or makes him incapable of dealing with a destructive situation caused by another character or by circumstances beyond his/her control.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Shakespearean tragedy (cont)</a:t>
            </a:r>
            <a:endParaRPr lang="en-US" dirty="0"/>
          </a:p>
        </p:txBody>
      </p:sp>
      <p:sp>
        <p:nvSpPr>
          <p:cNvPr id="3" name="Content Placeholder 2"/>
          <p:cNvSpPr>
            <a:spLocks noGrp="1"/>
          </p:cNvSpPr>
          <p:nvPr>
            <p:ph idx="1"/>
          </p:nvPr>
        </p:nvSpPr>
        <p:spPr/>
        <p:txBody>
          <a:bodyPr/>
          <a:lstStyle/>
          <a:p>
            <a:r>
              <a:rPr lang="en-US" dirty="0" smtClean="0"/>
              <a:t>The play ends with the death of the central character  and many others.  But before death, he achieves insights which make him a more perceptive human being than he was when the play began.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Hamlet as Shakespearean hero</a:t>
            </a:r>
            <a:endParaRPr lang="en-US" dirty="0"/>
          </a:p>
        </p:txBody>
      </p:sp>
      <p:sp>
        <p:nvSpPr>
          <p:cNvPr id="3" name="Content Placeholder 2"/>
          <p:cNvSpPr>
            <a:spLocks noGrp="1"/>
          </p:cNvSpPr>
          <p:nvPr>
            <p:ph idx="1"/>
          </p:nvPr>
        </p:nvSpPr>
        <p:spPr/>
        <p:txBody>
          <a:bodyPr/>
          <a:lstStyle/>
          <a:p>
            <a:r>
              <a:rPr lang="en-US" dirty="0" smtClean="0"/>
              <a:t>He is noble in birth and person</a:t>
            </a:r>
          </a:p>
          <a:p>
            <a:r>
              <a:rPr lang="en-US" dirty="0" smtClean="0"/>
              <a:t>Prince of extraordinary intelligence</a:t>
            </a:r>
          </a:p>
          <a:p>
            <a:r>
              <a:rPr lang="en-US" dirty="0" smtClean="0"/>
              <a:t>Heroic (by end of play)</a:t>
            </a:r>
          </a:p>
          <a:p>
            <a:r>
              <a:rPr lang="en-US" dirty="0" smtClean="0"/>
              <a:t>Defect- indecision, excessive imagination, irrationality, madness-prevents him from seizing control of the world Claudius has created</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Hamlet’s death closes the play, but only after he experiences and expresses reflections on human life and death</a:t>
            </a:r>
          </a:p>
          <a:p>
            <a:r>
              <a:rPr lang="en-US" dirty="0" smtClean="0"/>
              <a:t>Different from other Shakespearean heroes because he , in no way, is responsible for the state of affairs which brings about his downfall; it already exists when the play begins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phase of Sh. hero</a:t>
            </a:r>
            <a:endParaRPr lang="en-US" dirty="0"/>
          </a:p>
        </p:txBody>
      </p:sp>
      <p:sp>
        <p:nvSpPr>
          <p:cNvPr id="3" name="Content Placeholder 2"/>
          <p:cNvSpPr>
            <a:spLocks noGrp="1"/>
          </p:cNvSpPr>
          <p:nvPr>
            <p:ph idx="1"/>
          </p:nvPr>
        </p:nvSpPr>
        <p:spPr/>
        <p:txBody>
          <a:bodyPr/>
          <a:lstStyle/>
          <a:p>
            <a:r>
              <a:rPr lang="en-US" dirty="0" smtClean="0"/>
              <a:t>Introduced to the audience and his character is revealed to us: student, son, suitor, thinker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phase</a:t>
            </a:r>
            <a:endParaRPr lang="en-US" dirty="0"/>
          </a:p>
        </p:txBody>
      </p:sp>
      <p:sp>
        <p:nvSpPr>
          <p:cNvPr id="3" name="Content Placeholder 2"/>
          <p:cNvSpPr>
            <a:spLocks noGrp="1"/>
          </p:cNvSpPr>
          <p:nvPr>
            <p:ph idx="1"/>
          </p:nvPr>
        </p:nvSpPr>
        <p:spPr/>
        <p:txBody>
          <a:bodyPr/>
          <a:lstStyle/>
          <a:p>
            <a:r>
              <a:rPr lang="en-US" dirty="0" smtClean="0"/>
              <a:t>Hamlet tries to cope with the conflict he faces - after the ghost  tells Hamlet that Claudius killed his father and orders Hamlet to take revenge, the hero changes so greatly that he becomes almost his own opposite and goes “mad”- wanders around the court with clothes in disarray, acts brutally toward the girl he once loved, sends R. and G. to their deaths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phase</a:t>
            </a:r>
            <a:endParaRPr lang="en-US" dirty="0"/>
          </a:p>
        </p:txBody>
      </p:sp>
      <p:sp>
        <p:nvSpPr>
          <p:cNvPr id="3" name="Content Placeholder 2"/>
          <p:cNvSpPr>
            <a:spLocks noGrp="1"/>
          </p:cNvSpPr>
          <p:nvPr>
            <p:ph idx="1"/>
          </p:nvPr>
        </p:nvSpPr>
        <p:spPr/>
        <p:txBody>
          <a:bodyPr/>
          <a:lstStyle/>
          <a:p>
            <a:r>
              <a:rPr lang="en-US" dirty="0" smtClean="0"/>
              <a:t>Recovery and enlightenment: Hamlet no longer talks wildly or loses himself/ gracious to </a:t>
            </a:r>
            <a:r>
              <a:rPr lang="en-US" dirty="0" err="1" smtClean="0"/>
              <a:t>Laertes</a:t>
            </a:r>
            <a:r>
              <a:rPr lang="en-US" dirty="0" smtClean="0"/>
              <a:t> (who murdered him)/ new kind of calmness  as he is dying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Foil</a:t>
            </a:r>
            <a:endParaRPr lang="en-US" dirty="0"/>
          </a:p>
        </p:txBody>
      </p:sp>
      <p:sp>
        <p:nvSpPr>
          <p:cNvPr id="3" name="Content Placeholder 2"/>
          <p:cNvSpPr>
            <a:spLocks noGrp="1"/>
          </p:cNvSpPr>
          <p:nvPr>
            <p:ph idx="1"/>
          </p:nvPr>
        </p:nvSpPr>
        <p:spPr/>
        <p:txBody>
          <a:bodyPr/>
          <a:lstStyle/>
          <a:p>
            <a:pPr marL="514350" indent="-514350"/>
            <a:r>
              <a:rPr lang="en-US" dirty="0" smtClean="0"/>
              <a:t>Character who provides a striking contrast to another character.</a:t>
            </a:r>
          </a:p>
          <a:p>
            <a:pPr marL="514350" indent="-514350"/>
            <a:r>
              <a:rPr lang="en-US" dirty="0" smtClean="0"/>
              <a:t>Hamlet/ </a:t>
            </a:r>
            <a:r>
              <a:rPr lang="en-US" dirty="0" err="1" smtClean="0"/>
              <a:t>Fortinbras</a:t>
            </a:r>
            <a:endParaRPr lang="en-US" dirty="0" smtClean="0"/>
          </a:p>
          <a:p>
            <a:pPr marL="514350" indent="-514350"/>
            <a:r>
              <a:rPr lang="en-US" dirty="0" smtClean="0"/>
              <a:t>Hamlet/ </a:t>
            </a:r>
            <a:r>
              <a:rPr lang="en-US" dirty="0" err="1" smtClean="0"/>
              <a:t>Laertes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076276DDAE614584D44E05C7AF39F4" ma:contentTypeVersion="1" ma:contentTypeDescription="Create a new document." ma:contentTypeScope="" ma:versionID="23f47ac296080d23b1d147a0516d5025">
  <xsd:schema xmlns:xsd="http://www.w3.org/2001/XMLSchema" xmlns:xs="http://www.w3.org/2001/XMLSchema" xmlns:p="http://schemas.microsoft.com/office/2006/metadata/properties" xmlns:ns2="a1c4832e-38d7-47d5-ac6a-07723ea7b2ba" targetNamespace="http://schemas.microsoft.com/office/2006/metadata/properties" ma:root="true" ma:fieldsID="be30f428d5d636b429bbb3bf5f585276" ns2:_="">
    <xsd:import namespace="a1c4832e-38d7-47d5-ac6a-07723ea7b2ba"/>
    <xsd:element name="properties">
      <xsd:complexType>
        <xsd:sequence>
          <xsd:element name="documentManagement">
            <xsd:complexType>
              <xsd:all>
                <xsd:element ref="ns2:Related_x0020_Class_x0020_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c4832e-38d7-47d5-ac6a-07723ea7b2ba" elementFormDefault="qualified">
    <xsd:import namespace="http://schemas.microsoft.com/office/2006/documentManagement/types"/>
    <xsd:import namespace="http://schemas.microsoft.com/office/infopath/2007/PartnerControls"/>
    <xsd:element name="Related_x0020_Class_x0020_Topic" ma:index="8" nillable="true" ma:displayName="Related Class Topic" ma:list="{4B4AD5A1-CB3C-41E6-B23A-8D9366E9C2E2}" ma:internalName="Related_x0020_Class_x0020_Topic" ma:showField="Titl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lated_x0020_Class_x0020_Topic xmlns="a1c4832e-38d7-47d5-ac6a-07723ea7b2ba"/>
  </documentManagement>
</p:properties>
</file>

<file path=customXml/itemProps1.xml><?xml version="1.0" encoding="utf-8"?>
<ds:datastoreItem xmlns:ds="http://schemas.openxmlformats.org/officeDocument/2006/customXml" ds:itemID="{0D176CFB-CEAF-4703-8147-83B740353BE4}"/>
</file>

<file path=customXml/itemProps2.xml><?xml version="1.0" encoding="utf-8"?>
<ds:datastoreItem xmlns:ds="http://schemas.openxmlformats.org/officeDocument/2006/customXml" ds:itemID="{0D23CDCC-C0A5-42B0-9093-6D97F7E560B3}"/>
</file>

<file path=customXml/itemProps3.xml><?xml version="1.0" encoding="utf-8"?>
<ds:datastoreItem xmlns:ds="http://schemas.openxmlformats.org/officeDocument/2006/customXml" ds:itemID="{1458EBDC-12CC-4E47-8452-6CA9036CF538}"/>
</file>

<file path=docProps/app.xml><?xml version="1.0" encoding="utf-8"?>
<Properties xmlns="http://schemas.openxmlformats.org/officeDocument/2006/extended-properties" xmlns:vt="http://schemas.openxmlformats.org/officeDocument/2006/docPropsVTypes">
  <Template>Metro</Template>
  <TotalTime>169</TotalTime>
  <Words>507</Words>
  <Application>Microsoft Office PowerPoint</Application>
  <PresentationFormat>On-screen Show (4:3)</PresentationFormat>
  <Paragraphs>58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Metro</vt:lpstr>
      <vt:lpstr>Hamlet Review</vt:lpstr>
      <vt:lpstr>Shakespearean tragedy</vt:lpstr>
      <vt:lpstr>Shakespearean tragedy (cont)</vt:lpstr>
      <vt:lpstr>Hamlet as Shakespearean hero</vt:lpstr>
      <vt:lpstr>Slide 5</vt:lpstr>
      <vt:lpstr>First phase of Sh. hero</vt:lpstr>
      <vt:lpstr>Second phase</vt:lpstr>
      <vt:lpstr>Third phase</vt:lpstr>
      <vt:lpstr>Foil</vt:lpstr>
      <vt:lpstr>Marriage of Claudius and Gertrude</vt:lpstr>
      <vt:lpstr>Ophelia</vt:lpstr>
      <vt:lpstr>Longest Shakespearean play</vt:lpstr>
      <vt:lpstr>Hamlet’s sanity</vt:lpstr>
      <vt:lpstr>Rosencrantz and Guildenstern </vt:lpstr>
      <vt:lpstr>Grief</vt:lpstr>
      <vt:lpstr>Gertrude</vt:lpstr>
      <vt:lpstr>The Tragedy of Hamlet</vt:lpstr>
      <vt:lpstr>Themes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Tragedy of Hamlet</dc:title>
  <dc:creator>noreenm</dc:creator>
  <cp:lastModifiedBy>noreenm</cp:lastModifiedBy>
  <cp:revision>18</cp:revision>
  <dcterms:created xsi:type="dcterms:W3CDTF">2009-11-17T15:36:21Z</dcterms:created>
  <dcterms:modified xsi:type="dcterms:W3CDTF">2013-12-11T20:41:57Z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0x01010045076276DDAE614584D44E05C7AF39F4</vt:lpwstr>
  </property>
</Properties>
</file>