
<file path=[Content_Types].xml><?xml version="1.0" encoding="utf-8"?>
<Types xmlns="http://schemas.openxmlformats.org/package/2006/content-types">
  <Default Extension="tmp"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2.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3.xml" ContentType="application/vnd.openxmlformats-officedocument.presentationml.slide+xml"/>
  <Override PartName="/ppt/slides/slide1.xml" ContentType="application/vnd.openxmlformats-officedocument.presentationml.slide+xml"/>
  <Override PartName="/ppt/slides/slide12.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Masters/slideMaster1.xml" ContentType="application/vnd.openxmlformats-officedocument.presentationml.slideMaster+xml"/>
  <Override PartName="/ppt/slideLayouts/slideLayout2.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xml" ContentType="application/vnd.openxmlformats-officedocument.presentationml.slideLayout+xml"/>
  <Override PartName="/ppt/slideLayouts/slideLayout17.xml" ContentType="application/vnd.openxmlformats-officedocument.presentationml.slideLayout+xml"/>
  <Override PartName="/ppt/theme/theme1.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1" r:id="rId6"/>
    <p:sldId id="260" r:id="rId7"/>
    <p:sldId id="262" r:id="rId8"/>
    <p:sldId id="263" r:id="rId9"/>
    <p:sldId id="264" r:id="rId10"/>
    <p:sldId id="265" r:id="rId11"/>
    <p:sldId id="266" r:id="rId12"/>
    <p:sldId id="267" r:id="rId13"/>
    <p:sldId id="268"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7" d="100"/>
          <a:sy n="87" d="100"/>
        </p:scale>
        <p:origin x="52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customXml" Target="../customXml/item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Date Placeholder 2"/>
          <p:cNvSpPr>
            <a:spLocks noGrp="1"/>
          </p:cNvSpPr>
          <p:nvPr>
            <p:ph type="dt" sz="half" idx="10"/>
          </p:nvPr>
        </p:nvSpPr>
        <p:spPr/>
        <p:txBody>
          <a:bodyPr/>
          <a:lstStyle/>
          <a:p>
            <a:fld id="{B61BEF0D-F0BB-DE4B-95CE-6DB70DBA9567}" type="datetimeFigureOut">
              <a:rPr lang="en-US" dirty="0"/>
              <a:pPr/>
              <a:t>3/21/2017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3/21/2017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3/21/2017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3/21/2017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3/21/2017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3/21/2017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3/21/2017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dirty="0"/>
              <a:pPr/>
              <a:t>3/21/2017</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68"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tmp"/><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tmp"/><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tmp"/><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tmp"/><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tmp"/><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tmp"/><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tmp"/><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Hematologists: mini medical school lesson</a:t>
            </a:r>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6693859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Patient AL</a:t>
            </a:r>
          </a:p>
        </p:txBody>
      </p:sp>
      <p:sp>
        <p:nvSpPr>
          <p:cNvPr id="3" name="Content Placeholder 2"/>
          <p:cNvSpPr>
            <a:spLocks noGrp="1"/>
          </p:cNvSpPr>
          <p:nvPr>
            <p:ph idx="1"/>
          </p:nvPr>
        </p:nvSpPr>
        <p:spPr/>
        <p:txBody>
          <a:bodyPr/>
          <a:lstStyle/>
          <a:p>
            <a:r>
              <a:rPr lang="en-US" dirty="0"/>
              <a:t>Patient AL is a sixty six year-old, previously well, Caucasian man. He presented to his primary care physician complaining of </a:t>
            </a:r>
            <a:r>
              <a:rPr lang="en-US" dirty="0" err="1"/>
              <a:t>weightloss</a:t>
            </a:r>
            <a:r>
              <a:rPr lang="en-US" dirty="0"/>
              <a:t>, weakness, lightheadedness, fatigue, and fever without chills. There was no history of blood loss.</a:t>
            </a:r>
          </a:p>
          <a:p>
            <a:endParaRPr lang="en-US" dirty="0"/>
          </a:p>
        </p:txBody>
      </p:sp>
    </p:spTree>
    <p:extLst>
      <p:ext uri="{BB962C8B-B14F-4D97-AF65-F5344CB8AC3E}">
        <p14:creationId xmlns:p14="http://schemas.microsoft.com/office/powerpoint/2010/main" val="37482350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066" y="5524825"/>
            <a:ext cx="8534400" cy="1507067"/>
          </a:xfrm>
        </p:spPr>
        <p:txBody>
          <a:bodyPr/>
          <a:lstStyle/>
          <a:p>
            <a:r>
              <a:rPr lang="en-US" dirty="0"/>
              <a:t>Patient AL blood smear</a:t>
            </a:r>
          </a:p>
        </p:txBody>
      </p:sp>
      <p:pic>
        <p:nvPicPr>
          <p:cNvPr id="5" name="Content Placeholder 4" descr="Screen Clipping"/>
          <p:cNvPicPr>
            <a:picLocks noGrp="1" noChangeAspect="1"/>
          </p:cNvPicPr>
          <p:nvPr>
            <p:ph idx="1"/>
          </p:nvPr>
        </p:nvPicPr>
        <p:blipFill>
          <a:blip r:embed="rId2"/>
          <a:stretch>
            <a:fillRect/>
          </a:stretch>
        </p:blipFill>
        <p:spPr>
          <a:xfrm>
            <a:off x="2546548" y="163230"/>
            <a:ext cx="7597577" cy="5709938"/>
          </a:xfrm>
        </p:spPr>
      </p:pic>
    </p:spTree>
    <p:extLst>
      <p:ext uri="{BB962C8B-B14F-4D97-AF65-F5344CB8AC3E}">
        <p14:creationId xmlns:p14="http://schemas.microsoft.com/office/powerpoint/2010/main" val="14123216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782" y="5445694"/>
            <a:ext cx="8534400" cy="1507067"/>
          </a:xfrm>
        </p:spPr>
        <p:txBody>
          <a:bodyPr/>
          <a:lstStyle/>
          <a:p>
            <a:r>
              <a:rPr lang="en-US" dirty="0"/>
              <a:t>Patient AL Blood Smear magnified</a:t>
            </a:r>
          </a:p>
        </p:txBody>
      </p:sp>
      <p:pic>
        <p:nvPicPr>
          <p:cNvPr id="5" name="Content Placeholder 4" descr="Screen Clipping"/>
          <p:cNvPicPr>
            <a:picLocks noGrp="1" noChangeAspect="1"/>
          </p:cNvPicPr>
          <p:nvPr>
            <p:ph idx="1"/>
          </p:nvPr>
        </p:nvPicPr>
        <p:blipFill>
          <a:blip r:embed="rId2"/>
          <a:stretch>
            <a:fillRect/>
          </a:stretch>
        </p:blipFill>
        <p:spPr>
          <a:xfrm>
            <a:off x="358861" y="320613"/>
            <a:ext cx="11052089" cy="4870512"/>
          </a:xfrm>
        </p:spPr>
      </p:pic>
    </p:spTree>
    <p:extLst>
      <p:ext uri="{BB962C8B-B14F-4D97-AF65-F5344CB8AC3E}">
        <p14:creationId xmlns:p14="http://schemas.microsoft.com/office/powerpoint/2010/main" val="30355743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Patient AL </a:t>
            </a:r>
            <a:r>
              <a:rPr lang="en-US" dirty="0" err="1"/>
              <a:t>cbc</a:t>
            </a:r>
            <a:r>
              <a:rPr lang="en-US" dirty="0"/>
              <a:t> lab results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44356033"/>
              </p:ext>
            </p:extLst>
          </p:nvPr>
        </p:nvGraphicFramePr>
        <p:xfrm>
          <a:off x="1274886" y="844061"/>
          <a:ext cx="8062545" cy="3174024"/>
        </p:xfrm>
        <a:graphic>
          <a:graphicData uri="http://schemas.openxmlformats.org/drawingml/2006/table">
            <a:tbl>
              <a:tblPr firstRow="1" firstCol="1" bandRow="1">
                <a:tableStyleId>{5C22544A-7EE6-4342-B048-85BDC9FD1C3A}</a:tableStyleId>
              </a:tblPr>
              <a:tblGrid>
                <a:gridCol w="2292589">
                  <a:extLst>
                    <a:ext uri="{9D8B030D-6E8A-4147-A177-3AD203B41FA5}">
                      <a16:colId xmlns:a16="http://schemas.microsoft.com/office/drawing/2014/main" val="180585551"/>
                    </a:ext>
                  </a:extLst>
                </a:gridCol>
                <a:gridCol w="2659757">
                  <a:extLst>
                    <a:ext uri="{9D8B030D-6E8A-4147-A177-3AD203B41FA5}">
                      <a16:colId xmlns:a16="http://schemas.microsoft.com/office/drawing/2014/main" val="3302103264"/>
                    </a:ext>
                  </a:extLst>
                </a:gridCol>
                <a:gridCol w="3110199">
                  <a:extLst>
                    <a:ext uri="{9D8B030D-6E8A-4147-A177-3AD203B41FA5}">
                      <a16:colId xmlns:a16="http://schemas.microsoft.com/office/drawing/2014/main" val="3087326853"/>
                    </a:ext>
                  </a:extLst>
                </a:gridCol>
              </a:tblGrid>
              <a:tr h="529004">
                <a:tc>
                  <a:txBody>
                    <a:bodyPr/>
                    <a:lstStyle/>
                    <a:p>
                      <a:pPr marL="0" marR="0">
                        <a:spcBef>
                          <a:spcPts val="0"/>
                        </a:spcBef>
                        <a:spcAft>
                          <a:spcPts val="0"/>
                        </a:spcAft>
                      </a:pPr>
                      <a:r>
                        <a:rPr lang="en-US" sz="1200">
                          <a:effectLst/>
                        </a:rPr>
                        <a:t>CBC</a:t>
                      </a:r>
                      <a:endParaRPr lang="en-US" sz="1200">
                        <a:solidFill>
                          <a:srgbClr val="000000"/>
                        </a:solidFill>
                        <a:effectLst/>
                        <a:latin typeface="Trebuchet MS" panose="020B0603020202020204" pitchFamily="34" charset="0"/>
                        <a:ea typeface="Times New Roman" panose="02020603050405020304" pitchFamily="18" charset="0"/>
                        <a:cs typeface="Trebuchet MS" panose="020B0603020202020204" pitchFamily="34" charset="0"/>
                      </a:endParaRPr>
                    </a:p>
                  </a:txBody>
                  <a:tcPr marL="68580" marR="68580" marT="0" marB="0" anchor="ctr"/>
                </a:tc>
                <a:tc>
                  <a:txBody>
                    <a:bodyPr/>
                    <a:lstStyle/>
                    <a:p>
                      <a:pPr marL="0" marR="0">
                        <a:spcBef>
                          <a:spcPts val="0"/>
                        </a:spcBef>
                        <a:spcAft>
                          <a:spcPts val="0"/>
                        </a:spcAft>
                      </a:pPr>
                      <a:r>
                        <a:rPr lang="en-US" sz="1200">
                          <a:effectLst/>
                        </a:rPr>
                        <a:t>Patient Value</a:t>
                      </a:r>
                      <a:endParaRPr lang="en-US" sz="1200">
                        <a:solidFill>
                          <a:srgbClr val="000000"/>
                        </a:solidFill>
                        <a:effectLst/>
                        <a:latin typeface="Trebuchet MS" panose="020B0603020202020204" pitchFamily="34" charset="0"/>
                        <a:ea typeface="Times New Roman" panose="02020603050405020304" pitchFamily="18" charset="0"/>
                        <a:cs typeface="Trebuchet MS" panose="020B0603020202020204" pitchFamily="34" charset="0"/>
                      </a:endParaRPr>
                    </a:p>
                  </a:txBody>
                  <a:tcPr marL="68580" marR="68580" marT="0" marB="0" anchor="ctr"/>
                </a:tc>
                <a:tc>
                  <a:txBody>
                    <a:bodyPr/>
                    <a:lstStyle/>
                    <a:p>
                      <a:pPr marL="0" marR="0">
                        <a:spcBef>
                          <a:spcPts val="0"/>
                        </a:spcBef>
                        <a:spcAft>
                          <a:spcPts val="0"/>
                        </a:spcAft>
                      </a:pPr>
                      <a:r>
                        <a:rPr lang="en-US" sz="1200">
                          <a:effectLst/>
                        </a:rPr>
                        <a:t>Normal Range</a:t>
                      </a:r>
                      <a:endParaRPr lang="en-US" sz="1200">
                        <a:solidFill>
                          <a:srgbClr val="000000"/>
                        </a:solidFill>
                        <a:effectLst/>
                        <a:latin typeface="Trebuchet MS" panose="020B0603020202020204" pitchFamily="34" charset="0"/>
                        <a:ea typeface="Times New Roman" panose="02020603050405020304" pitchFamily="18" charset="0"/>
                        <a:cs typeface="Trebuchet MS" panose="020B0603020202020204" pitchFamily="34" charset="0"/>
                      </a:endParaRPr>
                    </a:p>
                  </a:txBody>
                  <a:tcPr marL="68580" marR="68580" marT="0" marB="0" anchor="ctr"/>
                </a:tc>
                <a:extLst>
                  <a:ext uri="{0D108BD9-81ED-4DB2-BD59-A6C34878D82A}">
                    <a16:rowId xmlns:a16="http://schemas.microsoft.com/office/drawing/2014/main" val="2336693996"/>
                  </a:ext>
                </a:extLst>
              </a:tr>
              <a:tr h="529004">
                <a:tc>
                  <a:txBody>
                    <a:bodyPr/>
                    <a:lstStyle/>
                    <a:p>
                      <a:pPr marL="0" marR="0">
                        <a:spcBef>
                          <a:spcPts val="0"/>
                        </a:spcBef>
                        <a:spcAft>
                          <a:spcPts val="0"/>
                        </a:spcAft>
                      </a:pPr>
                      <a:r>
                        <a:rPr lang="en-US" sz="1200">
                          <a:effectLst/>
                        </a:rPr>
                        <a:t>WBCs</a:t>
                      </a:r>
                      <a:endParaRPr lang="en-US" sz="1200">
                        <a:solidFill>
                          <a:srgbClr val="000000"/>
                        </a:solidFill>
                        <a:effectLst/>
                        <a:latin typeface="Trebuchet MS" panose="020B0603020202020204" pitchFamily="34" charset="0"/>
                        <a:ea typeface="Times New Roman" panose="02020603050405020304" pitchFamily="18" charset="0"/>
                        <a:cs typeface="Trebuchet MS" panose="020B0603020202020204" pitchFamily="34" charset="0"/>
                      </a:endParaRPr>
                    </a:p>
                  </a:txBody>
                  <a:tcPr marL="68580" marR="68580" marT="0" marB="0" anchor="ctr"/>
                </a:tc>
                <a:tc>
                  <a:txBody>
                    <a:bodyPr/>
                    <a:lstStyle/>
                    <a:p>
                      <a:pPr marL="0" marR="0">
                        <a:spcBef>
                          <a:spcPts val="0"/>
                        </a:spcBef>
                        <a:spcAft>
                          <a:spcPts val="0"/>
                        </a:spcAft>
                      </a:pPr>
                      <a:r>
                        <a:rPr lang="en-US" sz="1200">
                          <a:effectLst/>
                        </a:rPr>
                        <a:t>29 K/uL</a:t>
                      </a:r>
                      <a:endParaRPr lang="en-US" sz="1200">
                        <a:solidFill>
                          <a:srgbClr val="000000"/>
                        </a:solidFill>
                        <a:effectLst/>
                        <a:latin typeface="Trebuchet MS" panose="020B0603020202020204" pitchFamily="34" charset="0"/>
                        <a:ea typeface="Times New Roman" panose="02020603050405020304" pitchFamily="18" charset="0"/>
                        <a:cs typeface="Trebuchet MS" panose="020B0603020202020204" pitchFamily="34" charset="0"/>
                      </a:endParaRPr>
                    </a:p>
                  </a:txBody>
                  <a:tcPr marL="68580" marR="68580" marT="0" marB="0" anchor="ctr"/>
                </a:tc>
                <a:tc>
                  <a:txBody>
                    <a:bodyPr/>
                    <a:lstStyle/>
                    <a:p>
                      <a:pPr marL="0" marR="0">
                        <a:spcBef>
                          <a:spcPts val="0"/>
                        </a:spcBef>
                        <a:spcAft>
                          <a:spcPts val="0"/>
                        </a:spcAft>
                      </a:pPr>
                      <a:r>
                        <a:rPr lang="en-US" sz="1200">
                          <a:effectLst/>
                        </a:rPr>
                        <a:t>4.5-11 K/uL</a:t>
                      </a:r>
                      <a:endParaRPr lang="en-US" sz="1200">
                        <a:solidFill>
                          <a:srgbClr val="000000"/>
                        </a:solidFill>
                        <a:effectLst/>
                        <a:latin typeface="Trebuchet MS" panose="020B0603020202020204" pitchFamily="34" charset="0"/>
                        <a:ea typeface="Times New Roman" panose="02020603050405020304" pitchFamily="18" charset="0"/>
                        <a:cs typeface="Trebuchet MS" panose="020B0603020202020204" pitchFamily="34" charset="0"/>
                      </a:endParaRPr>
                    </a:p>
                  </a:txBody>
                  <a:tcPr marL="68580" marR="68580" marT="0" marB="0" anchor="ctr"/>
                </a:tc>
                <a:extLst>
                  <a:ext uri="{0D108BD9-81ED-4DB2-BD59-A6C34878D82A}">
                    <a16:rowId xmlns:a16="http://schemas.microsoft.com/office/drawing/2014/main" val="3514630685"/>
                  </a:ext>
                </a:extLst>
              </a:tr>
              <a:tr h="529004">
                <a:tc>
                  <a:txBody>
                    <a:bodyPr/>
                    <a:lstStyle/>
                    <a:p>
                      <a:pPr marL="0" marR="0">
                        <a:spcBef>
                          <a:spcPts val="0"/>
                        </a:spcBef>
                        <a:spcAft>
                          <a:spcPts val="0"/>
                        </a:spcAft>
                      </a:pPr>
                      <a:r>
                        <a:rPr lang="en-US" sz="1200">
                          <a:effectLst/>
                        </a:rPr>
                        <a:t>RBCs</a:t>
                      </a:r>
                      <a:endParaRPr lang="en-US" sz="1200">
                        <a:solidFill>
                          <a:srgbClr val="000000"/>
                        </a:solidFill>
                        <a:effectLst/>
                        <a:latin typeface="Trebuchet MS" panose="020B0603020202020204" pitchFamily="34" charset="0"/>
                        <a:ea typeface="Times New Roman" panose="02020603050405020304" pitchFamily="18" charset="0"/>
                        <a:cs typeface="Trebuchet MS" panose="020B0603020202020204" pitchFamily="34" charset="0"/>
                      </a:endParaRPr>
                    </a:p>
                  </a:txBody>
                  <a:tcPr marL="68580" marR="68580" marT="0" marB="0" anchor="ctr"/>
                </a:tc>
                <a:tc>
                  <a:txBody>
                    <a:bodyPr/>
                    <a:lstStyle/>
                    <a:p>
                      <a:pPr marL="0" marR="0">
                        <a:spcBef>
                          <a:spcPts val="0"/>
                        </a:spcBef>
                        <a:spcAft>
                          <a:spcPts val="0"/>
                        </a:spcAft>
                      </a:pPr>
                      <a:r>
                        <a:rPr lang="en-US" sz="1200">
                          <a:effectLst/>
                        </a:rPr>
                        <a:t>4.5 million/uL</a:t>
                      </a:r>
                      <a:endParaRPr lang="en-US" sz="1200">
                        <a:solidFill>
                          <a:srgbClr val="000000"/>
                        </a:solidFill>
                        <a:effectLst/>
                        <a:latin typeface="Trebuchet MS" panose="020B0603020202020204" pitchFamily="34" charset="0"/>
                        <a:ea typeface="Times New Roman" panose="02020603050405020304" pitchFamily="18" charset="0"/>
                        <a:cs typeface="Trebuchet MS" panose="020B0603020202020204" pitchFamily="34" charset="0"/>
                      </a:endParaRPr>
                    </a:p>
                  </a:txBody>
                  <a:tcPr marL="68580" marR="68580" marT="0" marB="0" anchor="ctr"/>
                </a:tc>
                <a:tc>
                  <a:txBody>
                    <a:bodyPr/>
                    <a:lstStyle/>
                    <a:p>
                      <a:pPr marL="0" marR="0">
                        <a:spcBef>
                          <a:spcPts val="0"/>
                        </a:spcBef>
                        <a:spcAft>
                          <a:spcPts val="0"/>
                        </a:spcAft>
                      </a:pPr>
                      <a:r>
                        <a:rPr lang="en-US" sz="1200">
                          <a:effectLst/>
                        </a:rPr>
                        <a:t>3.5-5.5 million/uL</a:t>
                      </a:r>
                      <a:endParaRPr lang="en-US" sz="1200">
                        <a:solidFill>
                          <a:srgbClr val="000000"/>
                        </a:solidFill>
                        <a:effectLst/>
                        <a:latin typeface="Trebuchet MS" panose="020B0603020202020204" pitchFamily="34" charset="0"/>
                        <a:ea typeface="Times New Roman" panose="02020603050405020304" pitchFamily="18" charset="0"/>
                        <a:cs typeface="Trebuchet MS" panose="020B0603020202020204" pitchFamily="34" charset="0"/>
                      </a:endParaRPr>
                    </a:p>
                  </a:txBody>
                  <a:tcPr marL="68580" marR="68580" marT="0" marB="0" anchor="ctr"/>
                </a:tc>
                <a:extLst>
                  <a:ext uri="{0D108BD9-81ED-4DB2-BD59-A6C34878D82A}">
                    <a16:rowId xmlns:a16="http://schemas.microsoft.com/office/drawing/2014/main" val="918013569"/>
                  </a:ext>
                </a:extLst>
              </a:tr>
              <a:tr h="529004">
                <a:tc>
                  <a:txBody>
                    <a:bodyPr/>
                    <a:lstStyle/>
                    <a:p>
                      <a:pPr marL="342900" marR="0" lvl="0" indent="-342900">
                        <a:spcBef>
                          <a:spcPts val="0"/>
                        </a:spcBef>
                        <a:spcAft>
                          <a:spcPts val="0"/>
                        </a:spcAft>
                        <a:buFont typeface="Symbol" panose="05050102010706020507" pitchFamily="18" charset="2"/>
                        <a:buChar char=""/>
                      </a:pPr>
                      <a:r>
                        <a:rPr lang="en-US" sz="1200">
                          <a:effectLst/>
                        </a:rPr>
                        <a:t>Hb</a:t>
                      </a:r>
                      <a:endParaRPr lang="en-US" sz="1200">
                        <a:solidFill>
                          <a:srgbClr val="000000"/>
                        </a:solidFill>
                        <a:effectLst/>
                        <a:latin typeface="Trebuchet MS" panose="020B0603020202020204" pitchFamily="34" charset="0"/>
                        <a:ea typeface="Times New Roman" panose="02020603050405020304" pitchFamily="18" charset="0"/>
                        <a:cs typeface="Trebuchet MS" panose="020B0603020202020204" pitchFamily="34" charset="0"/>
                      </a:endParaRPr>
                    </a:p>
                  </a:txBody>
                  <a:tcPr marL="68580" marR="68580" marT="0" marB="0" anchor="ctr"/>
                </a:tc>
                <a:tc>
                  <a:txBody>
                    <a:bodyPr/>
                    <a:lstStyle/>
                    <a:p>
                      <a:pPr marL="0" marR="0">
                        <a:spcBef>
                          <a:spcPts val="0"/>
                        </a:spcBef>
                        <a:spcAft>
                          <a:spcPts val="0"/>
                        </a:spcAft>
                      </a:pPr>
                      <a:r>
                        <a:rPr lang="en-US" sz="1200">
                          <a:effectLst/>
                        </a:rPr>
                        <a:t>10 g/dL</a:t>
                      </a:r>
                      <a:endParaRPr lang="en-US" sz="1200">
                        <a:solidFill>
                          <a:srgbClr val="000000"/>
                        </a:solidFill>
                        <a:effectLst/>
                        <a:latin typeface="Trebuchet MS" panose="020B0603020202020204" pitchFamily="34" charset="0"/>
                        <a:ea typeface="Times New Roman" panose="02020603050405020304" pitchFamily="18" charset="0"/>
                        <a:cs typeface="Trebuchet MS" panose="020B0603020202020204" pitchFamily="34" charset="0"/>
                      </a:endParaRPr>
                    </a:p>
                  </a:txBody>
                  <a:tcPr marL="68580" marR="68580" marT="0" marB="0" anchor="ctr"/>
                </a:tc>
                <a:tc>
                  <a:txBody>
                    <a:bodyPr/>
                    <a:lstStyle/>
                    <a:p>
                      <a:pPr marL="0" marR="0">
                        <a:spcBef>
                          <a:spcPts val="0"/>
                        </a:spcBef>
                        <a:spcAft>
                          <a:spcPts val="0"/>
                        </a:spcAft>
                      </a:pPr>
                      <a:r>
                        <a:rPr lang="en-US" sz="1200">
                          <a:effectLst/>
                        </a:rPr>
                        <a:t>13 - 18 g/dL</a:t>
                      </a:r>
                      <a:endParaRPr lang="en-US" sz="1200">
                        <a:solidFill>
                          <a:srgbClr val="000000"/>
                        </a:solidFill>
                        <a:effectLst/>
                        <a:latin typeface="Trebuchet MS" panose="020B0603020202020204" pitchFamily="34" charset="0"/>
                        <a:ea typeface="Times New Roman" panose="02020603050405020304" pitchFamily="18" charset="0"/>
                        <a:cs typeface="Trebuchet MS" panose="020B0603020202020204" pitchFamily="34" charset="0"/>
                      </a:endParaRPr>
                    </a:p>
                  </a:txBody>
                  <a:tcPr marL="68580" marR="68580" marT="0" marB="0" anchor="ctr"/>
                </a:tc>
                <a:extLst>
                  <a:ext uri="{0D108BD9-81ED-4DB2-BD59-A6C34878D82A}">
                    <a16:rowId xmlns:a16="http://schemas.microsoft.com/office/drawing/2014/main" val="2813433126"/>
                  </a:ext>
                </a:extLst>
              </a:tr>
              <a:tr h="529004">
                <a:tc>
                  <a:txBody>
                    <a:bodyPr/>
                    <a:lstStyle/>
                    <a:p>
                      <a:pPr marL="342900" marR="0" lvl="0" indent="-342900">
                        <a:spcBef>
                          <a:spcPts val="0"/>
                        </a:spcBef>
                        <a:spcAft>
                          <a:spcPts val="0"/>
                        </a:spcAft>
                        <a:buFont typeface="Symbol" panose="05050102010706020507" pitchFamily="18" charset="2"/>
                        <a:buChar char=""/>
                      </a:pPr>
                      <a:r>
                        <a:rPr lang="en-US" sz="1200">
                          <a:effectLst/>
                        </a:rPr>
                        <a:t>HCT</a:t>
                      </a:r>
                      <a:endParaRPr lang="en-US" sz="1200">
                        <a:solidFill>
                          <a:srgbClr val="000000"/>
                        </a:solidFill>
                        <a:effectLst/>
                        <a:latin typeface="Trebuchet MS" panose="020B0603020202020204" pitchFamily="34" charset="0"/>
                        <a:ea typeface="Times New Roman" panose="02020603050405020304" pitchFamily="18" charset="0"/>
                        <a:cs typeface="Trebuchet MS" panose="020B0603020202020204" pitchFamily="34" charset="0"/>
                      </a:endParaRPr>
                    </a:p>
                  </a:txBody>
                  <a:tcPr marL="68580" marR="68580" marT="0" marB="0" anchor="ctr"/>
                </a:tc>
                <a:tc>
                  <a:txBody>
                    <a:bodyPr/>
                    <a:lstStyle/>
                    <a:p>
                      <a:pPr marL="0" marR="0">
                        <a:spcBef>
                          <a:spcPts val="0"/>
                        </a:spcBef>
                        <a:spcAft>
                          <a:spcPts val="0"/>
                        </a:spcAft>
                      </a:pPr>
                      <a:r>
                        <a:rPr lang="en-US" sz="1200">
                          <a:effectLst/>
                        </a:rPr>
                        <a:t>41% </a:t>
                      </a:r>
                      <a:endParaRPr lang="en-US" sz="1200">
                        <a:solidFill>
                          <a:srgbClr val="000000"/>
                        </a:solidFill>
                        <a:effectLst/>
                        <a:latin typeface="Trebuchet MS" panose="020B0603020202020204" pitchFamily="34" charset="0"/>
                        <a:ea typeface="Times New Roman" panose="02020603050405020304" pitchFamily="18" charset="0"/>
                        <a:cs typeface="Trebuchet MS" panose="020B0603020202020204" pitchFamily="34" charset="0"/>
                      </a:endParaRPr>
                    </a:p>
                  </a:txBody>
                  <a:tcPr marL="68580" marR="68580" marT="0" marB="0" anchor="ctr"/>
                </a:tc>
                <a:tc>
                  <a:txBody>
                    <a:bodyPr/>
                    <a:lstStyle/>
                    <a:p>
                      <a:pPr marL="0" marR="0">
                        <a:spcBef>
                          <a:spcPts val="0"/>
                        </a:spcBef>
                        <a:spcAft>
                          <a:spcPts val="0"/>
                        </a:spcAft>
                      </a:pPr>
                      <a:r>
                        <a:rPr lang="en-US" sz="1200">
                          <a:effectLst/>
                        </a:rPr>
                        <a:t>45% to 52%</a:t>
                      </a:r>
                      <a:endParaRPr lang="en-US" sz="1200">
                        <a:solidFill>
                          <a:srgbClr val="000000"/>
                        </a:solidFill>
                        <a:effectLst/>
                        <a:latin typeface="Trebuchet MS" panose="020B0603020202020204" pitchFamily="34" charset="0"/>
                        <a:ea typeface="Times New Roman" panose="02020603050405020304" pitchFamily="18" charset="0"/>
                        <a:cs typeface="Trebuchet MS" panose="020B0603020202020204" pitchFamily="34" charset="0"/>
                      </a:endParaRPr>
                    </a:p>
                  </a:txBody>
                  <a:tcPr marL="68580" marR="68580" marT="0" marB="0" anchor="ctr"/>
                </a:tc>
                <a:extLst>
                  <a:ext uri="{0D108BD9-81ED-4DB2-BD59-A6C34878D82A}">
                    <a16:rowId xmlns:a16="http://schemas.microsoft.com/office/drawing/2014/main" val="750372857"/>
                  </a:ext>
                </a:extLst>
              </a:tr>
              <a:tr h="529004">
                <a:tc>
                  <a:txBody>
                    <a:bodyPr/>
                    <a:lstStyle/>
                    <a:p>
                      <a:pPr marL="0" marR="0">
                        <a:spcBef>
                          <a:spcPts val="0"/>
                        </a:spcBef>
                        <a:spcAft>
                          <a:spcPts val="0"/>
                        </a:spcAft>
                      </a:pPr>
                      <a:r>
                        <a:rPr lang="en-US" sz="1200">
                          <a:effectLst/>
                        </a:rPr>
                        <a:t>PLTs</a:t>
                      </a:r>
                      <a:endParaRPr lang="en-US" sz="1200">
                        <a:solidFill>
                          <a:srgbClr val="000000"/>
                        </a:solidFill>
                        <a:effectLst/>
                        <a:latin typeface="Trebuchet MS" panose="020B0603020202020204" pitchFamily="34" charset="0"/>
                        <a:ea typeface="Times New Roman" panose="02020603050405020304" pitchFamily="18" charset="0"/>
                        <a:cs typeface="Trebuchet MS" panose="020B0603020202020204" pitchFamily="34" charset="0"/>
                      </a:endParaRPr>
                    </a:p>
                  </a:txBody>
                  <a:tcPr marL="68580" marR="68580" marT="0" marB="0" anchor="ctr"/>
                </a:tc>
                <a:tc>
                  <a:txBody>
                    <a:bodyPr/>
                    <a:lstStyle/>
                    <a:p>
                      <a:pPr marL="0" marR="0">
                        <a:spcBef>
                          <a:spcPts val="0"/>
                        </a:spcBef>
                        <a:spcAft>
                          <a:spcPts val="0"/>
                        </a:spcAft>
                      </a:pPr>
                      <a:r>
                        <a:rPr lang="en-US" sz="1200">
                          <a:effectLst/>
                        </a:rPr>
                        <a:t>150 K/uL</a:t>
                      </a:r>
                      <a:endParaRPr lang="en-US" sz="1200">
                        <a:solidFill>
                          <a:srgbClr val="000000"/>
                        </a:solidFill>
                        <a:effectLst/>
                        <a:latin typeface="Trebuchet MS" panose="020B0603020202020204" pitchFamily="34" charset="0"/>
                        <a:ea typeface="Times New Roman" panose="02020603050405020304" pitchFamily="18" charset="0"/>
                        <a:cs typeface="Trebuchet MS" panose="020B0603020202020204" pitchFamily="34" charset="0"/>
                      </a:endParaRPr>
                    </a:p>
                  </a:txBody>
                  <a:tcPr marL="68580" marR="68580" marT="0" marB="0" anchor="ctr"/>
                </a:tc>
                <a:tc>
                  <a:txBody>
                    <a:bodyPr/>
                    <a:lstStyle/>
                    <a:p>
                      <a:pPr marL="0" marR="0">
                        <a:spcBef>
                          <a:spcPts val="0"/>
                        </a:spcBef>
                        <a:spcAft>
                          <a:spcPts val="0"/>
                        </a:spcAft>
                      </a:pPr>
                      <a:r>
                        <a:rPr lang="en-US" sz="1200" dirty="0">
                          <a:effectLst/>
                        </a:rPr>
                        <a:t>150-400 K/</a:t>
                      </a:r>
                      <a:r>
                        <a:rPr lang="en-US" sz="1200" dirty="0" err="1">
                          <a:effectLst/>
                        </a:rPr>
                        <a:t>uL</a:t>
                      </a:r>
                      <a:endParaRPr lang="en-US" sz="1200" dirty="0">
                        <a:solidFill>
                          <a:srgbClr val="000000"/>
                        </a:solidFill>
                        <a:effectLst/>
                        <a:latin typeface="Trebuchet MS" panose="020B0603020202020204" pitchFamily="34" charset="0"/>
                        <a:ea typeface="Times New Roman" panose="02020603050405020304" pitchFamily="18" charset="0"/>
                        <a:cs typeface="Trebuchet MS" panose="020B0603020202020204" pitchFamily="34" charset="0"/>
                      </a:endParaRPr>
                    </a:p>
                  </a:txBody>
                  <a:tcPr marL="68580" marR="68580" marT="0" marB="0" anchor="ctr"/>
                </a:tc>
                <a:extLst>
                  <a:ext uri="{0D108BD9-81ED-4DB2-BD59-A6C34878D82A}">
                    <a16:rowId xmlns:a16="http://schemas.microsoft.com/office/drawing/2014/main" val="1377519592"/>
                  </a:ext>
                </a:extLst>
              </a:tr>
            </a:tbl>
          </a:graphicData>
        </a:graphic>
      </p:graphicFrame>
    </p:spTree>
    <p:extLst>
      <p:ext uri="{BB962C8B-B14F-4D97-AF65-F5344CB8AC3E}">
        <p14:creationId xmlns:p14="http://schemas.microsoft.com/office/powerpoint/2010/main" val="13176151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Centrifuged blood</a:t>
            </a:r>
          </a:p>
        </p:txBody>
      </p:sp>
      <p:pic>
        <p:nvPicPr>
          <p:cNvPr id="5" name="Content Placeholder 4" descr="Screen Clipping"/>
          <p:cNvPicPr>
            <a:picLocks noGrp="1" noChangeAspect="1"/>
          </p:cNvPicPr>
          <p:nvPr>
            <p:ph idx="1"/>
          </p:nvPr>
        </p:nvPicPr>
        <p:blipFill>
          <a:blip r:embed="rId2"/>
          <a:stretch>
            <a:fillRect/>
          </a:stretch>
        </p:blipFill>
        <p:spPr>
          <a:xfrm>
            <a:off x="3133726" y="218642"/>
            <a:ext cx="3990974" cy="4176889"/>
          </a:xfrm>
        </p:spPr>
      </p:pic>
    </p:spTree>
    <p:extLst>
      <p:ext uri="{BB962C8B-B14F-4D97-AF65-F5344CB8AC3E}">
        <p14:creationId xmlns:p14="http://schemas.microsoft.com/office/powerpoint/2010/main" val="29571888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537" y="5350933"/>
            <a:ext cx="8534400" cy="1507067"/>
          </a:xfrm>
        </p:spPr>
        <p:txBody>
          <a:bodyPr/>
          <a:lstStyle/>
          <a:p>
            <a:r>
              <a:rPr lang="en-US" dirty="0"/>
              <a:t>Normal </a:t>
            </a:r>
            <a:r>
              <a:rPr lang="en-US" dirty="0" err="1"/>
              <a:t>cbc</a:t>
            </a:r>
            <a:r>
              <a:rPr lang="en-US" dirty="0"/>
              <a:t> (complete blood count)</a:t>
            </a:r>
          </a:p>
        </p:txBody>
      </p:sp>
      <p:pic>
        <p:nvPicPr>
          <p:cNvPr id="5" name="Content Placeholder 4" descr="Screen Clipping"/>
          <p:cNvPicPr>
            <a:picLocks noGrp="1" noChangeAspect="1"/>
          </p:cNvPicPr>
          <p:nvPr>
            <p:ph idx="1"/>
          </p:nvPr>
        </p:nvPicPr>
        <p:blipFill>
          <a:blip r:embed="rId2"/>
          <a:stretch>
            <a:fillRect/>
          </a:stretch>
        </p:blipFill>
        <p:spPr>
          <a:xfrm>
            <a:off x="2544412" y="235215"/>
            <a:ext cx="7018743" cy="5270235"/>
          </a:xfrm>
        </p:spPr>
      </p:pic>
    </p:spTree>
    <p:extLst>
      <p:ext uri="{BB962C8B-B14F-4D97-AF65-F5344CB8AC3E}">
        <p14:creationId xmlns:p14="http://schemas.microsoft.com/office/powerpoint/2010/main" val="17263972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 </a:t>
            </a:r>
            <a:r>
              <a:rPr lang="en-US" dirty="0" err="1"/>
              <a:t>cbc</a:t>
            </a:r>
            <a:r>
              <a:rPr lang="en-US" dirty="0"/>
              <a:t> (complete blood count) magnified </a:t>
            </a:r>
          </a:p>
        </p:txBody>
      </p:sp>
      <p:pic>
        <p:nvPicPr>
          <p:cNvPr id="5" name="Content Placeholder 4" descr="Screen Clipping"/>
          <p:cNvPicPr>
            <a:picLocks noGrp="1" noChangeAspect="1"/>
          </p:cNvPicPr>
          <p:nvPr>
            <p:ph idx="1"/>
          </p:nvPr>
        </p:nvPicPr>
        <p:blipFill>
          <a:blip r:embed="rId2"/>
          <a:stretch>
            <a:fillRect/>
          </a:stretch>
        </p:blipFill>
        <p:spPr>
          <a:xfrm>
            <a:off x="1325133" y="275369"/>
            <a:ext cx="8771367" cy="4371726"/>
          </a:xfrm>
        </p:spPr>
      </p:pic>
    </p:spTree>
    <p:extLst>
      <p:ext uri="{BB962C8B-B14F-4D97-AF65-F5344CB8AC3E}">
        <p14:creationId xmlns:p14="http://schemas.microsoft.com/office/powerpoint/2010/main" val="23962492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 </a:t>
            </a:r>
            <a:r>
              <a:rPr lang="en-US" dirty="0" err="1"/>
              <a:t>cbc</a:t>
            </a:r>
            <a:r>
              <a:rPr lang="en-US" dirty="0"/>
              <a:t> lab results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56452494"/>
              </p:ext>
            </p:extLst>
          </p:nvPr>
        </p:nvGraphicFramePr>
        <p:xfrm>
          <a:off x="1762442" y="1380392"/>
          <a:ext cx="7953058" cy="2936634"/>
        </p:xfrm>
        <a:graphic>
          <a:graphicData uri="http://schemas.openxmlformats.org/drawingml/2006/table">
            <a:tbl>
              <a:tblPr firstRow="1" firstCol="1" bandRow="1">
                <a:tableStyleId>{5C22544A-7EE6-4342-B048-85BDC9FD1C3A}</a:tableStyleId>
              </a:tblPr>
              <a:tblGrid>
                <a:gridCol w="2327006">
                  <a:extLst>
                    <a:ext uri="{9D8B030D-6E8A-4147-A177-3AD203B41FA5}">
                      <a16:colId xmlns:a16="http://schemas.microsoft.com/office/drawing/2014/main" val="2844826258"/>
                    </a:ext>
                  </a:extLst>
                </a:gridCol>
                <a:gridCol w="2629247">
                  <a:extLst>
                    <a:ext uri="{9D8B030D-6E8A-4147-A177-3AD203B41FA5}">
                      <a16:colId xmlns:a16="http://schemas.microsoft.com/office/drawing/2014/main" val="702429672"/>
                    </a:ext>
                  </a:extLst>
                </a:gridCol>
                <a:gridCol w="2996805">
                  <a:extLst>
                    <a:ext uri="{9D8B030D-6E8A-4147-A177-3AD203B41FA5}">
                      <a16:colId xmlns:a16="http://schemas.microsoft.com/office/drawing/2014/main" val="386944719"/>
                    </a:ext>
                  </a:extLst>
                </a:gridCol>
              </a:tblGrid>
              <a:tr h="489439">
                <a:tc>
                  <a:txBody>
                    <a:bodyPr/>
                    <a:lstStyle/>
                    <a:p>
                      <a:pPr marL="0" marR="0">
                        <a:spcBef>
                          <a:spcPts val="0"/>
                        </a:spcBef>
                        <a:spcAft>
                          <a:spcPts val="0"/>
                        </a:spcAft>
                      </a:pPr>
                      <a:r>
                        <a:rPr lang="en-US" sz="1200">
                          <a:effectLst/>
                        </a:rPr>
                        <a:t>CBC</a:t>
                      </a:r>
                      <a:endParaRPr lang="en-US" sz="1200">
                        <a:solidFill>
                          <a:srgbClr val="000000"/>
                        </a:solidFill>
                        <a:effectLst/>
                        <a:latin typeface="Trebuchet MS" panose="020B0603020202020204" pitchFamily="34" charset="0"/>
                        <a:ea typeface="Times New Roman" panose="02020603050405020304" pitchFamily="18" charset="0"/>
                        <a:cs typeface="Trebuchet MS" panose="020B0603020202020204" pitchFamily="34" charset="0"/>
                      </a:endParaRPr>
                    </a:p>
                  </a:txBody>
                  <a:tcPr marL="68580" marR="68580" marT="0" marB="0" anchor="ctr"/>
                </a:tc>
                <a:tc>
                  <a:txBody>
                    <a:bodyPr/>
                    <a:lstStyle/>
                    <a:p>
                      <a:pPr marL="0" marR="0">
                        <a:spcBef>
                          <a:spcPts val="0"/>
                        </a:spcBef>
                        <a:spcAft>
                          <a:spcPts val="0"/>
                        </a:spcAft>
                      </a:pPr>
                      <a:r>
                        <a:rPr lang="en-US" sz="1200">
                          <a:effectLst/>
                        </a:rPr>
                        <a:t>Patient Value</a:t>
                      </a:r>
                      <a:endParaRPr lang="en-US" sz="1200">
                        <a:solidFill>
                          <a:srgbClr val="000000"/>
                        </a:solidFill>
                        <a:effectLst/>
                        <a:latin typeface="Trebuchet MS" panose="020B0603020202020204" pitchFamily="34" charset="0"/>
                        <a:ea typeface="Times New Roman" panose="02020603050405020304" pitchFamily="18" charset="0"/>
                        <a:cs typeface="Trebuchet MS" panose="020B0603020202020204" pitchFamily="34" charset="0"/>
                      </a:endParaRPr>
                    </a:p>
                  </a:txBody>
                  <a:tcPr marL="68580" marR="68580" marT="0" marB="0" anchor="ctr"/>
                </a:tc>
                <a:tc>
                  <a:txBody>
                    <a:bodyPr/>
                    <a:lstStyle/>
                    <a:p>
                      <a:pPr marL="0" marR="0">
                        <a:spcBef>
                          <a:spcPts val="0"/>
                        </a:spcBef>
                        <a:spcAft>
                          <a:spcPts val="0"/>
                        </a:spcAft>
                      </a:pPr>
                      <a:r>
                        <a:rPr lang="en-US" sz="1200">
                          <a:effectLst/>
                        </a:rPr>
                        <a:t>Normal Range</a:t>
                      </a:r>
                      <a:endParaRPr lang="en-US" sz="1200">
                        <a:solidFill>
                          <a:srgbClr val="000000"/>
                        </a:solidFill>
                        <a:effectLst/>
                        <a:latin typeface="Trebuchet MS" panose="020B0603020202020204" pitchFamily="34" charset="0"/>
                        <a:ea typeface="Times New Roman" panose="02020603050405020304" pitchFamily="18" charset="0"/>
                        <a:cs typeface="Trebuchet MS" panose="020B0603020202020204" pitchFamily="34" charset="0"/>
                      </a:endParaRPr>
                    </a:p>
                  </a:txBody>
                  <a:tcPr marL="68580" marR="68580" marT="0" marB="0" anchor="ctr"/>
                </a:tc>
                <a:extLst>
                  <a:ext uri="{0D108BD9-81ED-4DB2-BD59-A6C34878D82A}">
                    <a16:rowId xmlns:a16="http://schemas.microsoft.com/office/drawing/2014/main" val="1634197517"/>
                  </a:ext>
                </a:extLst>
              </a:tr>
              <a:tr h="489439">
                <a:tc>
                  <a:txBody>
                    <a:bodyPr/>
                    <a:lstStyle/>
                    <a:p>
                      <a:pPr marL="0" marR="0">
                        <a:spcBef>
                          <a:spcPts val="0"/>
                        </a:spcBef>
                        <a:spcAft>
                          <a:spcPts val="0"/>
                        </a:spcAft>
                      </a:pPr>
                      <a:r>
                        <a:rPr lang="en-US" sz="1200">
                          <a:effectLst/>
                        </a:rPr>
                        <a:t>WBCs</a:t>
                      </a:r>
                      <a:endParaRPr lang="en-US" sz="1200">
                        <a:solidFill>
                          <a:srgbClr val="000000"/>
                        </a:solidFill>
                        <a:effectLst/>
                        <a:latin typeface="Trebuchet MS" panose="020B0603020202020204" pitchFamily="34" charset="0"/>
                        <a:ea typeface="Times New Roman" panose="02020603050405020304" pitchFamily="18" charset="0"/>
                        <a:cs typeface="Trebuchet MS" panose="020B0603020202020204" pitchFamily="34" charset="0"/>
                      </a:endParaRPr>
                    </a:p>
                  </a:txBody>
                  <a:tcPr marL="68580" marR="68580" marT="0" marB="0" anchor="ctr"/>
                </a:tc>
                <a:tc>
                  <a:txBody>
                    <a:bodyPr/>
                    <a:lstStyle/>
                    <a:p>
                      <a:pPr marL="0" marR="0">
                        <a:spcBef>
                          <a:spcPts val="0"/>
                        </a:spcBef>
                        <a:spcAft>
                          <a:spcPts val="0"/>
                        </a:spcAft>
                      </a:pPr>
                      <a:r>
                        <a:rPr lang="en-US" sz="1200">
                          <a:effectLst/>
                        </a:rPr>
                        <a:t>5.5 K/uL</a:t>
                      </a:r>
                      <a:endParaRPr lang="en-US" sz="1200">
                        <a:solidFill>
                          <a:srgbClr val="000000"/>
                        </a:solidFill>
                        <a:effectLst/>
                        <a:latin typeface="Trebuchet MS" panose="020B0603020202020204" pitchFamily="34" charset="0"/>
                        <a:ea typeface="Times New Roman" panose="02020603050405020304" pitchFamily="18" charset="0"/>
                        <a:cs typeface="Trebuchet MS" panose="020B0603020202020204" pitchFamily="34" charset="0"/>
                      </a:endParaRPr>
                    </a:p>
                  </a:txBody>
                  <a:tcPr marL="68580" marR="68580" marT="0" marB="0" anchor="ctr"/>
                </a:tc>
                <a:tc>
                  <a:txBody>
                    <a:bodyPr/>
                    <a:lstStyle/>
                    <a:p>
                      <a:pPr marL="0" marR="0">
                        <a:spcBef>
                          <a:spcPts val="0"/>
                        </a:spcBef>
                        <a:spcAft>
                          <a:spcPts val="0"/>
                        </a:spcAft>
                      </a:pPr>
                      <a:r>
                        <a:rPr lang="en-US" sz="1200">
                          <a:effectLst/>
                        </a:rPr>
                        <a:t>4.5-11 K/uL</a:t>
                      </a:r>
                      <a:endParaRPr lang="en-US" sz="1200">
                        <a:solidFill>
                          <a:srgbClr val="000000"/>
                        </a:solidFill>
                        <a:effectLst/>
                        <a:latin typeface="Trebuchet MS" panose="020B0603020202020204" pitchFamily="34" charset="0"/>
                        <a:ea typeface="Times New Roman" panose="02020603050405020304" pitchFamily="18" charset="0"/>
                        <a:cs typeface="Trebuchet MS" panose="020B0603020202020204" pitchFamily="34" charset="0"/>
                      </a:endParaRPr>
                    </a:p>
                  </a:txBody>
                  <a:tcPr marL="68580" marR="68580" marT="0" marB="0" anchor="ctr"/>
                </a:tc>
                <a:extLst>
                  <a:ext uri="{0D108BD9-81ED-4DB2-BD59-A6C34878D82A}">
                    <a16:rowId xmlns:a16="http://schemas.microsoft.com/office/drawing/2014/main" val="79872056"/>
                  </a:ext>
                </a:extLst>
              </a:tr>
              <a:tr h="489439">
                <a:tc>
                  <a:txBody>
                    <a:bodyPr/>
                    <a:lstStyle/>
                    <a:p>
                      <a:pPr marL="0" marR="0">
                        <a:spcBef>
                          <a:spcPts val="0"/>
                        </a:spcBef>
                        <a:spcAft>
                          <a:spcPts val="0"/>
                        </a:spcAft>
                      </a:pPr>
                      <a:r>
                        <a:rPr lang="en-US" sz="1200">
                          <a:effectLst/>
                        </a:rPr>
                        <a:t>RBCs</a:t>
                      </a:r>
                      <a:endParaRPr lang="en-US" sz="1200">
                        <a:solidFill>
                          <a:srgbClr val="000000"/>
                        </a:solidFill>
                        <a:effectLst/>
                        <a:latin typeface="Trebuchet MS" panose="020B0603020202020204" pitchFamily="34" charset="0"/>
                        <a:ea typeface="Times New Roman" panose="02020603050405020304" pitchFamily="18" charset="0"/>
                        <a:cs typeface="Trebuchet MS" panose="020B0603020202020204" pitchFamily="34" charset="0"/>
                      </a:endParaRPr>
                    </a:p>
                  </a:txBody>
                  <a:tcPr marL="68580" marR="68580" marT="0" marB="0" anchor="ctr"/>
                </a:tc>
                <a:tc>
                  <a:txBody>
                    <a:bodyPr/>
                    <a:lstStyle/>
                    <a:p>
                      <a:pPr marL="0" marR="0">
                        <a:spcBef>
                          <a:spcPts val="0"/>
                        </a:spcBef>
                        <a:spcAft>
                          <a:spcPts val="0"/>
                        </a:spcAft>
                      </a:pPr>
                      <a:r>
                        <a:rPr lang="en-US" sz="1200">
                          <a:effectLst/>
                        </a:rPr>
                        <a:t>4.5 million/uL</a:t>
                      </a:r>
                      <a:endParaRPr lang="en-US" sz="1200">
                        <a:solidFill>
                          <a:srgbClr val="000000"/>
                        </a:solidFill>
                        <a:effectLst/>
                        <a:latin typeface="Trebuchet MS" panose="020B0603020202020204" pitchFamily="34" charset="0"/>
                        <a:ea typeface="Times New Roman" panose="02020603050405020304" pitchFamily="18" charset="0"/>
                        <a:cs typeface="Trebuchet MS" panose="020B0603020202020204" pitchFamily="34" charset="0"/>
                      </a:endParaRPr>
                    </a:p>
                  </a:txBody>
                  <a:tcPr marL="68580" marR="68580" marT="0" marB="0" anchor="ctr"/>
                </a:tc>
                <a:tc>
                  <a:txBody>
                    <a:bodyPr/>
                    <a:lstStyle/>
                    <a:p>
                      <a:pPr marL="0" marR="0">
                        <a:spcBef>
                          <a:spcPts val="0"/>
                        </a:spcBef>
                        <a:spcAft>
                          <a:spcPts val="0"/>
                        </a:spcAft>
                      </a:pPr>
                      <a:r>
                        <a:rPr lang="en-US" sz="1200">
                          <a:effectLst/>
                        </a:rPr>
                        <a:t>3.5-5.5 million/uL</a:t>
                      </a:r>
                      <a:endParaRPr lang="en-US" sz="1200">
                        <a:solidFill>
                          <a:srgbClr val="000000"/>
                        </a:solidFill>
                        <a:effectLst/>
                        <a:latin typeface="Trebuchet MS" panose="020B0603020202020204" pitchFamily="34" charset="0"/>
                        <a:ea typeface="Times New Roman" panose="02020603050405020304" pitchFamily="18" charset="0"/>
                        <a:cs typeface="Trebuchet MS" panose="020B0603020202020204" pitchFamily="34" charset="0"/>
                      </a:endParaRPr>
                    </a:p>
                  </a:txBody>
                  <a:tcPr marL="68580" marR="68580" marT="0" marB="0" anchor="ctr"/>
                </a:tc>
                <a:extLst>
                  <a:ext uri="{0D108BD9-81ED-4DB2-BD59-A6C34878D82A}">
                    <a16:rowId xmlns:a16="http://schemas.microsoft.com/office/drawing/2014/main" val="1227450072"/>
                  </a:ext>
                </a:extLst>
              </a:tr>
              <a:tr h="489439">
                <a:tc>
                  <a:txBody>
                    <a:bodyPr/>
                    <a:lstStyle/>
                    <a:p>
                      <a:pPr marL="342900" marR="0" lvl="0" indent="-342900">
                        <a:spcBef>
                          <a:spcPts val="0"/>
                        </a:spcBef>
                        <a:spcAft>
                          <a:spcPts val="0"/>
                        </a:spcAft>
                        <a:buFont typeface="Symbol" panose="05050102010706020507" pitchFamily="18" charset="2"/>
                        <a:buChar char=""/>
                      </a:pPr>
                      <a:r>
                        <a:rPr lang="en-US" sz="1200">
                          <a:effectLst/>
                        </a:rPr>
                        <a:t>Hb</a:t>
                      </a:r>
                      <a:endParaRPr lang="en-US" sz="1200">
                        <a:solidFill>
                          <a:srgbClr val="000000"/>
                        </a:solidFill>
                        <a:effectLst/>
                        <a:latin typeface="Trebuchet MS" panose="020B0603020202020204" pitchFamily="34" charset="0"/>
                        <a:ea typeface="Times New Roman" panose="02020603050405020304" pitchFamily="18" charset="0"/>
                        <a:cs typeface="Trebuchet MS" panose="020B0603020202020204" pitchFamily="34" charset="0"/>
                      </a:endParaRPr>
                    </a:p>
                  </a:txBody>
                  <a:tcPr marL="68580" marR="68580" marT="0" marB="0" anchor="ctr"/>
                </a:tc>
                <a:tc>
                  <a:txBody>
                    <a:bodyPr/>
                    <a:lstStyle/>
                    <a:p>
                      <a:pPr marL="0" marR="0">
                        <a:spcBef>
                          <a:spcPts val="0"/>
                        </a:spcBef>
                        <a:spcAft>
                          <a:spcPts val="0"/>
                        </a:spcAft>
                      </a:pPr>
                      <a:r>
                        <a:rPr lang="en-US" sz="1200">
                          <a:effectLst/>
                        </a:rPr>
                        <a:t>15.6 g/dL</a:t>
                      </a:r>
                      <a:endParaRPr lang="en-US" sz="1200">
                        <a:solidFill>
                          <a:srgbClr val="000000"/>
                        </a:solidFill>
                        <a:effectLst/>
                        <a:latin typeface="Trebuchet MS" panose="020B0603020202020204" pitchFamily="34" charset="0"/>
                        <a:ea typeface="Times New Roman" panose="02020603050405020304" pitchFamily="18" charset="0"/>
                        <a:cs typeface="Trebuchet MS" panose="020B0603020202020204" pitchFamily="34" charset="0"/>
                      </a:endParaRPr>
                    </a:p>
                  </a:txBody>
                  <a:tcPr marL="68580" marR="68580" marT="0" marB="0" anchor="ctr"/>
                </a:tc>
                <a:tc>
                  <a:txBody>
                    <a:bodyPr/>
                    <a:lstStyle/>
                    <a:p>
                      <a:pPr marL="0" marR="0">
                        <a:spcBef>
                          <a:spcPts val="0"/>
                        </a:spcBef>
                        <a:spcAft>
                          <a:spcPts val="0"/>
                        </a:spcAft>
                      </a:pPr>
                      <a:r>
                        <a:rPr lang="en-US" sz="1200">
                          <a:effectLst/>
                        </a:rPr>
                        <a:t>13 - 18 g/dL</a:t>
                      </a:r>
                      <a:endParaRPr lang="en-US" sz="1200">
                        <a:solidFill>
                          <a:srgbClr val="000000"/>
                        </a:solidFill>
                        <a:effectLst/>
                        <a:latin typeface="Trebuchet MS" panose="020B0603020202020204" pitchFamily="34" charset="0"/>
                        <a:ea typeface="Times New Roman" panose="02020603050405020304" pitchFamily="18" charset="0"/>
                        <a:cs typeface="Trebuchet MS" panose="020B0603020202020204" pitchFamily="34" charset="0"/>
                      </a:endParaRPr>
                    </a:p>
                  </a:txBody>
                  <a:tcPr marL="68580" marR="68580" marT="0" marB="0" anchor="ctr"/>
                </a:tc>
                <a:extLst>
                  <a:ext uri="{0D108BD9-81ED-4DB2-BD59-A6C34878D82A}">
                    <a16:rowId xmlns:a16="http://schemas.microsoft.com/office/drawing/2014/main" val="1632361552"/>
                  </a:ext>
                </a:extLst>
              </a:tr>
              <a:tr h="489439">
                <a:tc>
                  <a:txBody>
                    <a:bodyPr/>
                    <a:lstStyle/>
                    <a:p>
                      <a:pPr marL="342900" marR="0" lvl="0" indent="-342900">
                        <a:spcBef>
                          <a:spcPts val="0"/>
                        </a:spcBef>
                        <a:spcAft>
                          <a:spcPts val="0"/>
                        </a:spcAft>
                        <a:buFont typeface="Symbol" panose="05050102010706020507" pitchFamily="18" charset="2"/>
                        <a:buChar char=""/>
                      </a:pPr>
                      <a:r>
                        <a:rPr lang="en-US" sz="1200">
                          <a:effectLst/>
                        </a:rPr>
                        <a:t>HCT</a:t>
                      </a:r>
                      <a:endParaRPr lang="en-US" sz="1200">
                        <a:solidFill>
                          <a:srgbClr val="000000"/>
                        </a:solidFill>
                        <a:effectLst/>
                        <a:latin typeface="Trebuchet MS" panose="020B0603020202020204" pitchFamily="34" charset="0"/>
                        <a:ea typeface="Times New Roman" panose="02020603050405020304" pitchFamily="18" charset="0"/>
                        <a:cs typeface="Trebuchet MS" panose="020B0603020202020204" pitchFamily="34" charset="0"/>
                      </a:endParaRPr>
                    </a:p>
                  </a:txBody>
                  <a:tcPr marL="68580" marR="68580" marT="0" marB="0" anchor="ctr"/>
                </a:tc>
                <a:tc>
                  <a:txBody>
                    <a:bodyPr/>
                    <a:lstStyle/>
                    <a:p>
                      <a:pPr marL="0" marR="0">
                        <a:spcBef>
                          <a:spcPts val="0"/>
                        </a:spcBef>
                        <a:spcAft>
                          <a:spcPts val="0"/>
                        </a:spcAft>
                      </a:pPr>
                      <a:r>
                        <a:rPr lang="en-US" sz="1200">
                          <a:effectLst/>
                        </a:rPr>
                        <a:t>48% </a:t>
                      </a:r>
                      <a:endParaRPr lang="en-US" sz="1200">
                        <a:solidFill>
                          <a:srgbClr val="000000"/>
                        </a:solidFill>
                        <a:effectLst/>
                        <a:latin typeface="Trebuchet MS" panose="020B0603020202020204" pitchFamily="34" charset="0"/>
                        <a:ea typeface="Times New Roman" panose="02020603050405020304" pitchFamily="18" charset="0"/>
                        <a:cs typeface="Trebuchet MS" panose="020B0603020202020204" pitchFamily="34" charset="0"/>
                      </a:endParaRPr>
                    </a:p>
                  </a:txBody>
                  <a:tcPr marL="68580" marR="68580" marT="0" marB="0" anchor="ctr"/>
                </a:tc>
                <a:tc>
                  <a:txBody>
                    <a:bodyPr/>
                    <a:lstStyle/>
                    <a:p>
                      <a:pPr marL="0" marR="0">
                        <a:spcBef>
                          <a:spcPts val="0"/>
                        </a:spcBef>
                        <a:spcAft>
                          <a:spcPts val="0"/>
                        </a:spcAft>
                      </a:pPr>
                      <a:r>
                        <a:rPr lang="en-US" sz="1200">
                          <a:effectLst/>
                        </a:rPr>
                        <a:t>45% to 52%</a:t>
                      </a:r>
                      <a:endParaRPr lang="en-US" sz="1200">
                        <a:solidFill>
                          <a:srgbClr val="000000"/>
                        </a:solidFill>
                        <a:effectLst/>
                        <a:latin typeface="Trebuchet MS" panose="020B0603020202020204" pitchFamily="34" charset="0"/>
                        <a:ea typeface="Times New Roman" panose="02020603050405020304" pitchFamily="18" charset="0"/>
                        <a:cs typeface="Trebuchet MS" panose="020B0603020202020204" pitchFamily="34" charset="0"/>
                      </a:endParaRPr>
                    </a:p>
                  </a:txBody>
                  <a:tcPr marL="68580" marR="68580" marT="0" marB="0" anchor="ctr"/>
                </a:tc>
                <a:extLst>
                  <a:ext uri="{0D108BD9-81ED-4DB2-BD59-A6C34878D82A}">
                    <a16:rowId xmlns:a16="http://schemas.microsoft.com/office/drawing/2014/main" val="3337187258"/>
                  </a:ext>
                </a:extLst>
              </a:tr>
              <a:tr h="489439">
                <a:tc>
                  <a:txBody>
                    <a:bodyPr/>
                    <a:lstStyle/>
                    <a:p>
                      <a:pPr marL="0" marR="0">
                        <a:spcBef>
                          <a:spcPts val="0"/>
                        </a:spcBef>
                        <a:spcAft>
                          <a:spcPts val="0"/>
                        </a:spcAft>
                      </a:pPr>
                      <a:r>
                        <a:rPr lang="en-US" sz="1200">
                          <a:effectLst/>
                        </a:rPr>
                        <a:t>PLTs</a:t>
                      </a:r>
                      <a:endParaRPr lang="en-US" sz="1200">
                        <a:solidFill>
                          <a:srgbClr val="000000"/>
                        </a:solidFill>
                        <a:effectLst/>
                        <a:latin typeface="Trebuchet MS" panose="020B0603020202020204" pitchFamily="34" charset="0"/>
                        <a:ea typeface="Times New Roman" panose="02020603050405020304" pitchFamily="18" charset="0"/>
                        <a:cs typeface="Trebuchet MS" panose="020B0603020202020204" pitchFamily="34" charset="0"/>
                      </a:endParaRPr>
                    </a:p>
                  </a:txBody>
                  <a:tcPr marL="68580" marR="68580" marT="0" marB="0" anchor="ctr"/>
                </a:tc>
                <a:tc>
                  <a:txBody>
                    <a:bodyPr/>
                    <a:lstStyle/>
                    <a:p>
                      <a:pPr marL="0" marR="0">
                        <a:spcBef>
                          <a:spcPts val="0"/>
                        </a:spcBef>
                        <a:spcAft>
                          <a:spcPts val="0"/>
                        </a:spcAft>
                      </a:pPr>
                      <a:r>
                        <a:rPr lang="en-US" sz="1200">
                          <a:effectLst/>
                        </a:rPr>
                        <a:t>200 K/uL</a:t>
                      </a:r>
                      <a:endParaRPr lang="en-US" sz="1200">
                        <a:solidFill>
                          <a:srgbClr val="000000"/>
                        </a:solidFill>
                        <a:effectLst/>
                        <a:latin typeface="Trebuchet MS" panose="020B0603020202020204" pitchFamily="34" charset="0"/>
                        <a:ea typeface="Times New Roman" panose="02020603050405020304" pitchFamily="18" charset="0"/>
                        <a:cs typeface="Trebuchet MS" panose="020B0603020202020204" pitchFamily="34" charset="0"/>
                      </a:endParaRPr>
                    </a:p>
                  </a:txBody>
                  <a:tcPr marL="68580" marR="68580" marT="0" marB="0" anchor="ctr"/>
                </a:tc>
                <a:tc>
                  <a:txBody>
                    <a:bodyPr/>
                    <a:lstStyle/>
                    <a:p>
                      <a:pPr marL="0" marR="0">
                        <a:spcBef>
                          <a:spcPts val="0"/>
                        </a:spcBef>
                        <a:spcAft>
                          <a:spcPts val="0"/>
                        </a:spcAft>
                      </a:pPr>
                      <a:r>
                        <a:rPr lang="en-US" sz="1200" dirty="0">
                          <a:effectLst/>
                        </a:rPr>
                        <a:t>150-400 K/</a:t>
                      </a:r>
                      <a:r>
                        <a:rPr lang="en-US" sz="1200" dirty="0" err="1">
                          <a:effectLst/>
                        </a:rPr>
                        <a:t>uL</a:t>
                      </a:r>
                      <a:endParaRPr lang="en-US" sz="1200" dirty="0">
                        <a:solidFill>
                          <a:srgbClr val="000000"/>
                        </a:solidFill>
                        <a:effectLst/>
                        <a:latin typeface="Trebuchet MS" panose="020B0603020202020204" pitchFamily="34" charset="0"/>
                        <a:ea typeface="Times New Roman" panose="02020603050405020304" pitchFamily="18" charset="0"/>
                        <a:cs typeface="Trebuchet MS" panose="020B0603020202020204" pitchFamily="34" charset="0"/>
                      </a:endParaRPr>
                    </a:p>
                  </a:txBody>
                  <a:tcPr marL="68580" marR="68580" marT="0" marB="0" anchor="ctr"/>
                </a:tc>
                <a:extLst>
                  <a:ext uri="{0D108BD9-81ED-4DB2-BD59-A6C34878D82A}">
                    <a16:rowId xmlns:a16="http://schemas.microsoft.com/office/drawing/2014/main" val="1484136497"/>
                  </a:ext>
                </a:extLst>
              </a:tr>
            </a:tbl>
          </a:graphicData>
        </a:graphic>
      </p:graphicFrame>
    </p:spTree>
    <p:extLst>
      <p:ext uri="{BB962C8B-B14F-4D97-AF65-F5344CB8AC3E}">
        <p14:creationId xmlns:p14="http://schemas.microsoft.com/office/powerpoint/2010/main" val="1603140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Patient </a:t>
            </a:r>
            <a:r>
              <a:rPr lang="en-US" dirty="0" err="1"/>
              <a:t>bt</a:t>
            </a:r>
            <a:endParaRPr lang="en-US" dirty="0"/>
          </a:p>
        </p:txBody>
      </p:sp>
      <p:sp>
        <p:nvSpPr>
          <p:cNvPr id="3" name="Content Placeholder 2"/>
          <p:cNvSpPr>
            <a:spLocks noGrp="1"/>
          </p:cNvSpPr>
          <p:nvPr>
            <p:ph idx="1"/>
          </p:nvPr>
        </p:nvSpPr>
        <p:spPr/>
        <p:txBody>
          <a:bodyPr/>
          <a:lstStyle/>
          <a:p>
            <a:r>
              <a:rPr lang="en-US" dirty="0"/>
              <a:t>Patient BT is a one-year-old, previously well, Asian-American boy. He was referred to the General Pediatric service because of tiredness (lethargy) and pale skin (pallor). There was no history of blood loss. BT is still breast fed several times per day and takes infant formula with iron. He eats rice, vegetables, and meats. His mother is 19 years old and has no other children. BT's father is 22 years old and is frequently away from home working as a fisherman. Notable observations on physical exam included a palpable mass in the left upper quadrant suggestive of an enlarged spleen (splenomegaly) and distinct pallor.</a:t>
            </a:r>
          </a:p>
        </p:txBody>
      </p:sp>
    </p:spTree>
    <p:extLst>
      <p:ext uri="{BB962C8B-B14F-4D97-AF65-F5344CB8AC3E}">
        <p14:creationId xmlns:p14="http://schemas.microsoft.com/office/powerpoint/2010/main" val="26583706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3" y="5420782"/>
            <a:ext cx="8534400" cy="1507067"/>
          </a:xfrm>
        </p:spPr>
        <p:txBody>
          <a:bodyPr/>
          <a:lstStyle/>
          <a:p>
            <a:r>
              <a:rPr lang="en-US" dirty="0"/>
              <a:t>Patient </a:t>
            </a:r>
            <a:r>
              <a:rPr lang="en-US" dirty="0" err="1"/>
              <a:t>bt</a:t>
            </a:r>
            <a:r>
              <a:rPr lang="en-US" dirty="0"/>
              <a:t> blood smear</a:t>
            </a:r>
          </a:p>
        </p:txBody>
      </p:sp>
      <p:pic>
        <p:nvPicPr>
          <p:cNvPr id="5" name="Content Placeholder 4" descr="Screen Clipping"/>
          <p:cNvPicPr>
            <a:picLocks noGrp="1" noChangeAspect="1"/>
          </p:cNvPicPr>
          <p:nvPr>
            <p:ph idx="1"/>
          </p:nvPr>
        </p:nvPicPr>
        <p:blipFill>
          <a:blip r:embed="rId2"/>
          <a:stretch>
            <a:fillRect/>
          </a:stretch>
        </p:blipFill>
        <p:spPr>
          <a:xfrm>
            <a:off x="1838325" y="145955"/>
            <a:ext cx="7496175" cy="5651985"/>
          </a:xfrm>
        </p:spPr>
      </p:pic>
    </p:spTree>
    <p:extLst>
      <p:ext uri="{BB962C8B-B14F-4D97-AF65-F5344CB8AC3E}">
        <p14:creationId xmlns:p14="http://schemas.microsoft.com/office/powerpoint/2010/main" val="7772372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5350933"/>
            <a:ext cx="8534400" cy="1507067"/>
          </a:xfrm>
        </p:spPr>
        <p:txBody>
          <a:bodyPr/>
          <a:lstStyle/>
          <a:p>
            <a:r>
              <a:rPr lang="en-US" dirty="0"/>
              <a:t>Patient </a:t>
            </a:r>
            <a:r>
              <a:rPr lang="en-US" dirty="0" err="1"/>
              <a:t>bt</a:t>
            </a:r>
            <a:r>
              <a:rPr lang="en-US" dirty="0"/>
              <a:t> blood smear (magnified)</a:t>
            </a:r>
          </a:p>
        </p:txBody>
      </p:sp>
      <p:pic>
        <p:nvPicPr>
          <p:cNvPr id="5" name="Content Placeholder 4" descr="Screen Clipping"/>
          <p:cNvPicPr>
            <a:picLocks noGrp="1" noChangeAspect="1"/>
          </p:cNvPicPr>
          <p:nvPr>
            <p:ph idx="1"/>
          </p:nvPr>
        </p:nvPicPr>
        <p:blipFill>
          <a:blip r:embed="rId2"/>
          <a:stretch>
            <a:fillRect/>
          </a:stretch>
        </p:blipFill>
        <p:spPr>
          <a:xfrm>
            <a:off x="523042" y="304800"/>
            <a:ext cx="11385457" cy="4933293"/>
          </a:xfrm>
        </p:spPr>
      </p:pic>
    </p:spTree>
    <p:extLst>
      <p:ext uri="{BB962C8B-B14F-4D97-AF65-F5344CB8AC3E}">
        <p14:creationId xmlns:p14="http://schemas.microsoft.com/office/powerpoint/2010/main" val="34842492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Patient </a:t>
            </a:r>
            <a:r>
              <a:rPr lang="en-US" dirty="0" err="1"/>
              <a:t>bt</a:t>
            </a:r>
            <a:r>
              <a:rPr lang="en-US" dirty="0"/>
              <a:t> </a:t>
            </a:r>
            <a:r>
              <a:rPr lang="en-US" dirty="0" err="1"/>
              <a:t>cbc</a:t>
            </a:r>
            <a:r>
              <a:rPr lang="en-US" dirty="0"/>
              <a:t> lab results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54176580"/>
              </p:ext>
            </p:extLst>
          </p:nvPr>
        </p:nvGraphicFramePr>
        <p:xfrm>
          <a:off x="1178169" y="949568"/>
          <a:ext cx="7974623" cy="3455376"/>
        </p:xfrm>
        <a:graphic>
          <a:graphicData uri="http://schemas.openxmlformats.org/drawingml/2006/table">
            <a:tbl>
              <a:tblPr firstRow="1" firstCol="1" bandRow="1">
                <a:tableStyleId>{5C22544A-7EE6-4342-B048-85BDC9FD1C3A}</a:tableStyleId>
              </a:tblPr>
              <a:tblGrid>
                <a:gridCol w="2267588">
                  <a:extLst>
                    <a:ext uri="{9D8B030D-6E8A-4147-A177-3AD203B41FA5}">
                      <a16:colId xmlns:a16="http://schemas.microsoft.com/office/drawing/2014/main" val="1204702450"/>
                    </a:ext>
                  </a:extLst>
                </a:gridCol>
                <a:gridCol w="2630752">
                  <a:extLst>
                    <a:ext uri="{9D8B030D-6E8A-4147-A177-3AD203B41FA5}">
                      <a16:colId xmlns:a16="http://schemas.microsoft.com/office/drawing/2014/main" val="1043655788"/>
                    </a:ext>
                  </a:extLst>
                </a:gridCol>
                <a:gridCol w="3076283">
                  <a:extLst>
                    <a:ext uri="{9D8B030D-6E8A-4147-A177-3AD203B41FA5}">
                      <a16:colId xmlns:a16="http://schemas.microsoft.com/office/drawing/2014/main" val="4263405317"/>
                    </a:ext>
                  </a:extLst>
                </a:gridCol>
              </a:tblGrid>
              <a:tr h="575896">
                <a:tc>
                  <a:txBody>
                    <a:bodyPr/>
                    <a:lstStyle/>
                    <a:p>
                      <a:pPr marL="0" marR="0">
                        <a:spcBef>
                          <a:spcPts val="0"/>
                        </a:spcBef>
                        <a:spcAft>
                          <a:spcPts val="0"/>
                        </a:spcAft>
                      </a:pPr>
                      <a:r>
                        <a:rPr lang="en-US" sz="1200">
                          <a:effectLst/>
                        </a:rPr>
                        <a:t>CBC</a:t>
                      </a:r>
                      <a:endParaRPr lang="en-US" sz="1200">
                        <a:solidFill>
                          <a:srgbClr val="000000"/>
                        </a:solidFill>
                        <a:effectLst/>
                        <a:latin typeface="Trebuchet MS" panose="020B0603020202020204" pitchFamily="34" charset="0"/>
                        <a:ea typeface="Times New Roman" panose="02020603050405020304" pitchFamily="18" charset="0"/>
                        <a:cs typeface="Trebuchet MS" panose="020B0603020202020204" pitchFamily="34" charset="0"/>
                      </a:endParaRPr>
                    </a:p>
                  </a:txBody>
                  <a:tcPr marL="68580" marR="68580" marT="0" marB="0" anchor="ctr"/>
                </a:tc>
                <a:tc>
                  <a:txBody>
                    <a:bodyPr/>
                    <a:lstStyle/>
                    <a:p>
                      <a:pPr marL="0" marR="0">
                        <a:spcBef>
                          <a:spcPts val="0"/>
                        </a:spcBef>
                        <a:spcAft>
                          <a:spcPts val="0"/>
                        </a:spcAft>
                      </a:pPr>
                      <a:r>
                        <a:rPr lang="en-US" sz="1200">
                          <a:effectLst/>
                        </a:rPr>
                        <a:t>Patient Value</a:t>
                      </a:r>
                      <a:endParaRPr lang="en-US" sz="1200">
                        <a:solidFill>
                          <a:srgbClr val="000000"/>
                        </a:solidFill>
                        <a:effectLst/>
                        <a:latin typeface="Trebuchet MS" panose="020B0603020202020204" pitchFamily="34" charset="0"/>
                        <a:ea typeface="Times New Roman" panose="02020603050405020304" pitchFamily="18" charset="0"/>
                        <a:cs typeface="Trebuchet MS" panose="020B0603020202020204" pitchFamily="34" charset="0"/>
                      </a:endParaRPr>
                    </a:p>
                  </a:txBody>
                  <a:tcPr marL="68580" marR="68580" marT="0" marB="0" anchor="ctr"/>
                </a:tc>
                <a:tc>
                  <a:txBody>
                    <a:bodyPr/>
                    <a:lstStyle/>
                    <a:p>
                      <a:pPr marL="0" marR="0">
                        <a:spcBef>
                          <a:spcPts val="0"/>
                        </a:spcBef>
                        <a:spcAft>
                          <a:spcPts val="0"/>
                        </a:spcAft>
                      </a:pPr>
                      <a:r>
                        <a:rPr lang="en-US" sz="1200">
                          <a:effectLst/>
                        </a:rPr>
                        <a:t>Normal Range</a:t>
                      </a:r>
                      <a:endParaRPr lang="en-US" sz="1200">
                        <a:solidFill>
                          <a:srgbClr val="000000"/>
                        </a:solidFill>
                        <a:effectLst/>
                        <a:latin typeface="Trebuchet MS" panose="020B0603020202020204" pitchFamily="34" charset="0"/>
                        <a:ea typeface="Times New Roman" panose="02020603050405020304" pitchFamily="18" charset="0"/>
                        <a:cs typeface="Trebuchet MS" panose="020B0603020202020204" pitchFamily="34" charset="0"/>
                      </a:endParaRPr>
                    </a:p>
                  </a:txBody>
                  <a:tcPr marL="68580" marR="68580" marT="0" marB="0" anchor="ctr"/>
                </a:tc>
                <a:extLst>
                  <a:ext uri="{0D108BD9-81ED-4DB2-BD59-A6C34878D82A}">
                    <a16:rowId xmlns:a16="http://schemas.microsoft.com/office/drawing/2014/main" val="3503475313"/>
                  </a:ext>
                </a:extLst>
              </a:tr>
              <a:tr h="575896">
                <a:tc>
                  <a:txBody>
                    <a:bodyPr/>
                    <a:lstStyle/>
                    <a:p>
                      <a:pPr marL="0" marR="0">
                        <a:spcBef>
                          <a:spcPts val="0"/>
                        </a:spcBef>
                        <a:spcAft>
                          <a:spcPts val="0"/>
                        </a:spcAft>
                      </a:pPr>
                      <a:r>
                        <a:rPr lang="en-US" sz="1200">
                          <a:effectLst/>
                        </a:rPr>
                        <a:t>WBCs</a:t>
                      </a:r>
                      <a:endParaRPr lang="en-US" sz="1200">
                        <a:solidFill>
                          <a:srgbClr val="000000"/>
                        </a:solidFill>
                        <a:effectLst/>
                        <a:latin typeface="Trebuchet MS" panose="020B0603020202020204" pitchFamily="34" charset="0"/>
                        <a:ea typeface="Times New Roman" panose="02020603050405020304" pitchFamily="18" charset="0"/>
                        <a:cs typeface="Trebuchet MS" panose="020B0603020202020204" pitchFamily="34" charset="0"/>
                      </a:endParaRPr>
                    </a:p>
                  </a:txBody>
                  <a:tcPr marL="68580" marR="68580" marT="0" marB="0" anchor="ctr"/>
                </a:tc>
                <a:tc>
                  <a:txBody>
                    <a:bodyPr/>
                    <a:lstStyle/>
                    <a:p>
                      <a:pPr marL="0" marR="0">
                        <a:spcBef>
                          <a:spcPts val="0"/>
                        </a:spcBef>
                        <a:spcAft>
                          <a:spcPts val="0"/>
                        </a:spcAft>
                      </a:pPr>
                      <a:r>
                        <a:rPr lang="en-US" sz="1200">
                          <a:effectLst/>
                        </a:rPr>
                        <a:t>7.5 K/uL</a:t>
                      </a:r>
                      <a:endParaRPr lang="en-US" sz="1200">
                        <a:solidFill>
                          <a:srgbClr val="000000"/>
                        </a:solidFill>
                        <a:effectLst/>
                        <a:latin typeface="Trebuchet MS" panose="020B0603020202020204" pitchFamily="34" charset="0"/>
                        <a:ea typeface="Times New Roman" panose="02020603050405020304" pitchFamily="18" charset="0"/>
                        <a:cs typeface="Trebuchet MS" panose="020B0603020202020204" pitchFamily="34" charset="0"/>
                      </a:endParaRPr>
                    </a:p>
                  </a:txBody>
                  <a:tcPr marL="68580" marR="68580" marT="0" marB="0" anchor="ctr"/>
                </a:tc>
                <a:tc>
                  <a:txBody>
                    <a:bodyPr/>
                    <a:lstStyle/>
                    <a:p>
                      <a:pPr marL="0" marR="0">
                        <a:spcBef>
                          <a:spcPts val="0"/>
                        </a:spcBef>
                        <a:spcAft>
                          <a:spcPts val="0"/>
                        </a:spcAft>
                      </a:pPr>
                      <a:r>
                        <a:rPr lang="en-US" sz="1200">
                          <a:effectLst/>
                        </a:rPr>
                        <a:t>4.5-11 K/uL</a:t>
                      </a:r>
                      <a:endParaRPr lang="en-US" sz="1200">
                        <a:solidFill>
                          <a:srgbClr val="000000"/>
                        </a:solidFill>
                        <a:effectLst/>
                        <a:latin typeface="Trebuchet MS" panose="020B0603020202020204" pitchFamily="34" charset="0"/>
                        <a:ea typeface="Times New Roman" panose="02020603050405020304" pitchFamily="18" charset="0"/>
                        <a:cs typeface="Trebuchet MS" panose="020B0603020202020204" pitchFamily="34" charset="0"/>
                      </a:endParaRPr>
                    </a:p>
                  </a:txBody>
                  <a:tcPr marL="68580" marR="68580" marT="0" marB="0" anchor="ctr"/>
                </a:tc>
                <a:extLst>
                  <a:ext uri="{0D108BD9-81ED-4DB2-BD59-A6C34878D82A}">
                    <a16:rowId xmlns:a16="http://schemas.microsoft.com/office/drawing/2014/main" val="1936043581"/>
                  </a:ext>
                </a:extLst>
              </a:tr>
              <a:tr h="575896">
                <a:tc>
                  <a:txBody>
                    <a:bodyPr/>
                    <a:lstStyle/>
                    <a:p>
                      <a:pPr marL="0" marR="0">
                        <a:spcBef>
                          <a:spcPts val="0"/>
                        </a:spcBef>
                        <a:spcAft>
                          <a:spcPts val="0"/>
                        </a:spcAft>
                      </a:pPr>
                      <a:r>
                        <a:rPr lang="en-US" sz="1200">
                          <a:effectLst/>
                        </a:rPr>
                        <a:t>RBCs</a:t>
                      </a:r>
                      <a:endParaRPr lang="en-US" sz="1200">
                        <a:solidFill>
                          <a:srgbClr val="000000"/>
                        </a:solidFill>
                        <a:effectLst/>
                        <a:latin typeface="Trebuchet MS" panose="020B0603020202020204" pitchFamily="34" charset="0"/>
                        <a:ea typeface="Times New Roman" panose="02020603050405020304" pitchFamily="18" charset="0"/>
                        <a:cs typeface="Trebuchet MS" panose="020B0603020202020204" pitchFamily="34" charset="0"/>
                      </a:endParaRPr>
                    </a:p>
                  </a:txBody>
                  <a:tcPr marL="68580" marR="68580" marT="0" marB="0" anchor="ctr"/>
                </a:tc>
                <a:tc>
                  <a:txBody>
                    <a:bodyPr/>
                    <a:lstStyle/>
                    <a:p>
                      <a:pPr marL="0" marR="0">
                        <a:spcBef>
                          <a:spcPts val="0"/>
                        </a:spcBef>
                        <a:spcAft>
                          <a:spcPts val="0"/>
                        </a:spcAft>
                      </a:pPr>
                      <a:r>
                        <a:rPr lang="en-US" sz="1200">
                          <a:effectLst/>
                        </a:rPr>
                        <a:t>3.5 million/uL</a:t>
                      </a:r>
                      <a:endParaRPr lang="en-US" sz="1200">
                        <a:solidFill>
                          <a:srgbClr val="000000"/>
                        </a:solidFill>
                        <a:effectLst/>
                        <a:latin typeface="Trebuchet MS" panose="020B0603020202020204" pitchFamily="34" charset="0"/>
                        <a:ea typeface="Times New Roman" panose="02020603050405020304" pitchFamily="18" charset="0"/>
                        <a:cs typeface="Trebuchet MS" panose="020B0603020202020204" pitchFamily="34" charset="0"/>
                      </a:endParaRPr>
                    </a:p>
                  </a:txBody>
                  <a:tcPr marL="68580" marR="68580" marT="0" marB="0" anchor="ctr"/>
                </a:tc>
                <a:tc>
                  <a:txBody>
                    <a:bodyPr/>
                    <a:lstStyle/>
                    <a:p>
                      <a:pPr marL="0" marR="0">
                        <a:spcBef>
                          <a:spcPts val="0"/>
                        </a:spcBef>
                        <a:spcAft>
                          <a:spcPts val="0"/>
                        </a:spcAft>
                      </a:pPr>
                      <a:r>
                        <a:rPr lang="en-US" sz="1200">
                          <a:effectLst/>
                        </a:rPr>
                        <a:t>3.5-5.5 million/uL</a:t>
                      </a:r>
                      <a:endParaRPr lang="en-US" sz="1200">
                        <a:solidFill>
                          <a:srgbClr val="000000"/>
                        </a:solidFill>
                        <a:effectLst/>
                        <a:latin typeface="Trebuchet MS" panose="020B0603020202020204" pitchFamily="34" charset="0"/>
                        <a:ea typeface="Times New Roman" panose="02020603050405020304" pitchFamily="18" charset="0"/>
                        <a:cs typeface="Trebuchet MS" panose="020B0603020202020204" pitchFamily="34" charset="0"/>
                      </a:endParaRPr>
                    </a:p>
                  </a:txBody>
                  <a:tcPr marL="68580" marR="68580" marT="0" marB="0" anchor="ctr"/>
                </a:tc>
                <a:extLst>
                  <a:ext uri="{0D108BD9-81ED-4DB2-BD59-A6C34878D82A}">
                    <a16:rowId xmlns:a16="http://schemas.microsoft.com/office/drawing/2014/main" val="3685969608"/>
                  </a:ext>
                </a:extLst>
              </a:tr>
              <a:tr h="575896">
                <a:tc>
                  <a:txBody>
                    <a:bodyPr/>
                    <a:lstStyle/>
                    <a:p>
                      <a:pPr marL="342900" marR="0" lvl="0" indent="-342900">
                        <a:spcBef>
                          <a:spcPts val="0"/>
                        </a:spcBef>
                        <a:spcAft>
                          <a:spcPts val="0"/>
                        </a:spcAft>
                        <a:buFont typeface="Symbol" panose="05050102010706020507" pitchFamily="18" charset="2"/>
                        <a:buChar char=""/>
                      </a:pPr>
                      <a:r>
                        <a:rPr lang="en-US" sz="1200">
                          <a:effectLst/>
                        </a:rPr>
                        <a:t>Hb</a:t>
                      </a:r>
                      <a:endParaRPr lang="en-US" sz="1200">
                        <a:solidFill>
                          <a:srgbClr val="000000"/>
                        </a:solidFill>
                        <a:effectLst/>
                        <a:latin typeface="Trebuchet MS" panose="020B0603020202020204" pitchFamily="34" charset="0"/>
                        <a:ea typeface="Times New Roman" panose="02020603050405020304" pitchFamily="18" charset="0"/>
                        <a:cs typeface="Trebuchet MS" panose="020B0603020202020204" pitchFamily="34" charset="0"/>
                      </a:endParaRPr>
                    </a:p>
                  </a:txBody>
                  <a:tcPr marL="68580" marR="68580" marT="0" marB="0" anchor="ctr"/>
                </a:tc>
                <a:tc>
                  <a:txBody>
                    <a:bodyPr/>
                    <a:lstStyle/>
                    <a:p>
                      <a:pPr marL="0" marR="0">
                        <a:spcBef>
                          <a:spcPts val="0"/>
                        </a:spcBef>
                        <a:spcAft>
                          <a:spcPts val="0"/>
                        </a:spcAft>
                      </a:pPr>
                      <a:r>
                        <a:rPr lang="en-US" sz="1200">
                          <a:effectLst/>
                        </a:rPr>
                        <a:t>5.6 g/dL</a:t>
                      </a:r>
                      <a:endParaRPr lang="en-US" sz="1200">
                        <a:solidFill>
                          <a:srgbClr val="000000"/>
                        </a:solidFill>
                        <a:effectLst/>
                        <a:latin typeface="Trebuchet MS" panose="020B0603020202020204" pitchFamily="34" charset="0"/>
                        <a:ea typeface="Times New Roman" panose="02020603050405020304" pitchFamily="18" charset="0"/>
                        <a:cs typeface="Trebuchet MS" panose="020B0603020202020204" pitchFamily="34" charset="0"/>
                      </a:endParaRPr>
                    </a:p>
                  </a:txBody>
                  <a:tcPr marL="68580" marR="68580" marT="0" marB="0" anchor="ctr"/>
                </a:tc>
                <a:tc>
                  <a:txBody>
                    <a:bodyPr/>
                    <a:lstStyle/>
                    <a:p>
                      <a:pPr marL="0" marR="0">
                        <a:spcBef>
                          <a:spcPts val="0"/>
                        </a:spcBef>
                        <a:spcAft>
                          <a:spcPts val="0"/>
                        </a:spcAft>
                      </a:pPr>
                      <a:r>
                        <a:rPr lang="en-US" sz="1200">
                          <a:effectLst/>
                        </a:rPr>
                        <a:t>13 - 18 g/dL</a:t>
                      </a:r>
                      <a:endParaRPr lang="en-US" sz="1200">
                        <a:solidFill>
                          <a:srgbClr val="000000"/>
                        </a:solidFill>
                        <a:effectLst/>
                        <a:latin typeface="Trebuchet MS" panose="020B0603020202020204" pitchFamily="34" charset="0"/>
                        <a:ea typeface="Times New Roman" panose="02020603050405020304" pitchFamily="18" charset="0"/>
                        <a:cs typeface="Trebuchet MS" panose="020B0603020202020204" pitchFamily="34" charset="0"/>
                      </a:endParaRPr>
                    </a:p>
                  </a:txBody>
                  <a:tcPr marL="68580" marR="68580" marT="0" marB="0" anchor="ctr"/>
                </a:tc>
                <a:extLst>
                  <a:ext uri="{0D108BD9-81ED-4DB2-BD59-A6C34878D82A}">
                    <a16:rowId xmlns:a16="http://schemas.microsoft.com/office/drawing/2014/main" val="749544949"/>
                  </a:ext>
                </a:extLst>
              </a:tr>
              <a:tr h="575896">
                <a:tc>
                  <a:txBody>
                    <a:bodyPr/>
                    <a:lstStyle/>
                    <a:p>
                      <a:pPr marL="342900" marR="0" lvl="0" indent="-342900">
                        <a:spcBef>
                          <a:spcPts val="0"/>
                        </a:spcBef>
                        <a:spcAft>
                          <a:spcPts val="0"/>
                        </a:spcAft>
                        <a:buFont typeface="Symbol" panose="05050102010706020507" pitchFamily="18" charset="2"/>
                        <a:buChar char=""/>
                      </a:pPr>
                      <a:r>
                        <a:rPr lang="en-US" sz="1200">
                          <a:effectLst/>
                        </a:rPr>
                        <a:t>HCT</a:t>
                      </a:r>
                      <a:endParaRPr lang="en-US" sz="1200">
                        <a:solidFill>
                          <a:srgbClr val="000000"/>
                        </a:solidFill>
                        <a:effectLst/>
                        <a:latin typeface="Trebuchet MS" panose="020B0603020202020204" pitchFamily="34" charset="0"/>
                        <a:ea typeface="Times New Roman" panose="02020603050405020304" pitchFamily="18" charset="0"/>
                        <a:cs typeface="Trebuchet MS" panose="020B0603020202020204" pitchFamily="34" charset="0"/>
                      </a:endParaRPr>
                    </a:p>
                  </a:txBody>
                  <a:tcPr marL="68580" marR="68580" marT="0" marB="0" anchor="ctr"/>
                </a:tc>
                <a:tc>
                  <a:txBody>
                    <a:bodyPr/>
                    <a:lstStyle/>
                    <a:p>
                      <a:pPr marL="0" marR="0">
                        <a:spcBef>
                          <a:spcPts val="0"/>
                        </a:spcBef>
                        <a:spcAft>
                          <a:spcPts val="0"/>
                        </a:spcAft>
                      </a:pPr>
                      <a:r>
                        <a:rPr lang="en-US" sz="1200">
                          <a:effectLst/>
                        </a:rPr>
                        <a:t>36% </a:t>
                      </a:r>
                      <a:endParaRPr lang="en-US" sz="1200">
                        <a:solidFill>
                          <a:srgbClr val="000000"/>
                        </a:solidFill>
                        <a:effectLst/>
                        <a:latin typeface="Trebuchet MS" panose="020B0603020202020204" pitchFamily="34" charset="0"/>
                        <a:ea typeface="Times New Roman" panose="02020603050405020304" pitchFamily="18" charset="0"/>
                        <a:cs typeface="Trebuchet MS" panose="020B0603020202020204" pitchFamily="34" charset="0"/>
                      </a:endParaRPr>
                    </a:p>
                  </a:txBody>
                  <a:tcPr marL="68580" marR="68580" marT="0" marB="0" anchor="ctr"/>
                </a:tc>
                <a:tc>
                  <a:txBody>
                    <a:bodyPr/>
                    <a:lstStyle/>
                    <a:p>
                      <a:pPr marL="0" marR="0">
                        <a:spcBef>
                          <a:spcPts val="0"/>
                        </a:spcBef>
                        <a:spcAft>
                          <a:spcPts val="0"/>
                        </a:spcAft>
                      </a:pPr>
                      <a:r>
                        <a:rPr lang="en-US" sz="1200">
                          <a:effectLst/>
                        </a:rPr>
                        <a:t>45% to 52%</a:t>
                      </a:r>
                      <a:endParaRPr lang="en-US" sz="1200">
                        <a:solidFill>
                          <a:srgbClr val="000000"/>
                        </a:solidFill>
                        <a:effectLst/>
                        <a:latin typeface="Trebuchet MS" panose="020B0603020202020204" pitchFamily="34" charset="0"/>
                        <a:ea typeface="Times New Roman" panose="02020603050405020304" pitchFamily="18" charset="0"/>
                        <a:cs typeface="Trebuchet MS" panose="020B0603020202020204" pitchFamily="34" charset="0"/>
                      </a:endParaRPr>
                    </a:p>
                  </a:txBody>
                  <a:tcPr marL="68580" marR="68580" marT="0" marB="0" anchor="ctr"/>
                </a:tc>
                <a:extLst>
                  <a:ext uri="{0D108BD9-81ED-4DB2-BD59-A6C34878D82A}">
                    <a16:rowId xmlns:a16="http://schemas.microsoft.com/office/drawing/2014/main" val="3958415207"/>
                  </a:ext>
                </a:extLst>
              </a:tr>
              <a:tr h="575896">
                <a:tc>
                  <a:txBody>
                    <a:bodyPr/>
                    <a:lstStyle/>
                    <a:p>
                      <a:pPr marL="0" marR="0">
                        <a:spcBef>
                          <a:spcPts val="0"/>
                        </a:spcBef>
                        <a:spcAft>
                          <a:spcPts val="0"/>
                        </a:spcAft>
                      </a:pPr>
                      <a:r>
                        <a:rPr lang="en-US" sz="1200">
                          <a:effectLst/>
                        </a:rPr>
                        <a:t>PLTs</a:t>
                      </a:r>
                      <a:endParaRPr lang="en-US" sz="1200">
                        <a:solidFill>
                          <a:srgbClr val="000000"/>
                        </a:solidFill>
                        <a:effectLst/>
                        <a:latin typeface="Trebuchet MS" panose="020B0603020202020204" pitchFamily="34" charset="0"/>
                        <a:ea typeface="Times New Roman" panose="02020603050405020304" pitchFamily="18" charset="0"/>
                        <a:cs typeface="Trebuchet MS" panose="020B0603020202020204" pitchFamily="34" charset="0"/>
                      </a:endParaRPr>
                    </a:p>
                  </a:txBody>
                  <a:tcPr marL="68580" marR="68580" marT="0" marB="0" anchor="ctr"/>
                </a:tc>
                <a:tc>
                  <a:txBody>
                    <a:bodyPr/>
                    <a:lstStyle/>
                    <a:p>
                      <a:pPr marL="0" marR="0">
                        <a:spcBef>
                          <a:spcPts val="0"/>
                        </a:spcBef>
                        <a:spcAft>
                          <a:spcPts val="0"/>
                        </a:spcAft>
                      </a:pPr>
                      <a:r>
                        <a:rPr lang="en-US" sz="1200">
                          <a:effectLst/>
                        </a:rPr>
                        <a:t>200 K/uL</a:t>
                      </a:r>
                      <a:endParaRPr lang="en-US" sz="1200">
                        <a:solidFill>
                          <a:srgbClr val="000000"/>
                        </a:solidFill>
                        <a:effectLst/>
                        <a:latin typeface="Trebuchet MS" panose="020B0603020202020204" pitchFamily="34" charset="0"/>
                        <a:ea typeface="Times New Roman" panose="02020603050405020304" pitchFamily="18" charset="0"/>
                        <a:cs typeface="Trebuchet MS" panose="020B0603020202020204" pitchFamily="34" charset="0"/>
                      </a:endParaRPr>
                    </a:p>
                  </a:txBody>
                  <a:tcPr marL="68580" marR="68580" marT="0" marB="0" anchor="ctr"/>
                </a:tc>
                <a:tc>
                  <a:txBody>
                    <a:bodyPr/>
                    <a:lstStyle/>
                    <a:p>
                      <a:pPr marL="0" marR="0">
                        <a:spcBef>
                          <a:spcPts val="0"/>
                        </a:spcBef>
                        <a:spcAft>
                          <a:spcPts val="0"/>
                        </a:spcAft>
                      </a:pPr>
                      <a:r>
                        <a:rPr lang="en-US" sz="1200" dirty="0">
                          <a:effectLst/>
                        </a:rPr>
                        <a:t>150-400 K/</a:t>
                      </a:r>
                      <a:r>
                        <a:rPr lang="en-US" sz="1200" dirty="0" err="1">
                          <a:effectLst/>
                        </a:rPr>
                        <a:t>uL</a:t>
                      </a:r>
                      <a:endParaRPr lang="en-US" sz="1200" dirty="0">
                        <a:solidFill>
                          <a:srgbClr val="000000"/>
                        </a:solidFill>
                        <a:effectLst/>
                        <a:latin typeface="Trebuchet MS" panose="020B0603020202020204" pitchFamily="34" charset="0"/>
                        <a:ea typeface="Times New Roman" panose="02020603050405020304" pitchFamily="18" charset="0"/>
                        <a:cs typeface="Trebuchet MS" panose="020B0603020202020204" pitchFamily="34" charset="0"/>
                      </a:endParaRPr>
                    </a:p>
                  </a:txBody>
                  <a:tcPr marL="68580" marR="68580" marT="0" marB="0" anchor="ctr"/>
                </a:tc>
                <a:extLst>
                  <a:ext uri="{0D108BD9-81ED-4DB2-BD59-A6C34878D82A}">
                    <a16:rowId xmlns:a16="http://schemas.microsoft.com/office/drawing/2014/main" val="2359333752"/>
                  </a:ext>
                </a:extLst>
              </a:tr>
            </a:tbl>
          </a:graphicData>
        </a:graphic>
      </p:graphicFrame>
    </p:spTree>
    <p:extLst>
      <p:ext uri="{BB962C8B-B14F-4D97-AF65-F5344CB8AC3E}">
        <p14:creationId xmlns:p14="http://schemas.microsoft.com/office/powerpoint/2010/main" val="4165324781"/>
      </p:ext>
    </p:extLst>
  </p:cSld>
  <p:clrMapOvr>
    <a:masterClrMapping/>
  </p:clrMapOvr>
</p:sld>
</file>

<file path=ppt/theme/theme1.xml><?xml version="1.0" encoding="utf-8"?>
<a:theme xmlns:a="http://schemas.openxmlformats.org/drawingml/2006/main" name="Slice">
  <a:themeElements>
    <a:clrScheme name="Slice">
      <a:dk1>
        <a:sysClr val="windowText" lastClr="000000"/>
      </a:dk1>
      <a:lt1>
        <a:sysClr val="window" lastClr="FFFFFF"/>
      </a:lt1>
      <a:dk2>
        <a:srgbClr val="AD2E03"/>
      </a:dk2>
      <a:lt2>
        <a:srgbClr val="D75626"/>
      </a:lt2>
      <a:accent1>
        <a:srgbClr val="760603"/>
      </a:accent1>
      <a:accent2>
        <a:srgbClr val="FA9C1F"/>
      </a:accent2>
      <a:accent3>
        <a:srgbClr val="D9BB55"/>
      </a:accent3>
      <a:accent4>
        <a:srgbClr val="829551"/>
      </a:accent4>
      <a:accent5>
        <a:srgbClr val="58A28B"/>
      </a:accent5>
      <a:accent6>
        <a:srgbClr val="426480"/>
      </a:accent6>
      <a:hlink>
        <a:srgbClr val="460402"/>
      </a:hlink>
      <a:folHlink>
        <a:srgbClr val="991111"/>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142000"/>
                <a:satMod val="200000"/>
                <a:lumMod val="118000"/>
              </a:schemeClr>
            </a:gs>
            <a:gs pos="100000">
              <a:schemeClr val="phClr">
                <a:shade val="94000"/>
                <a:hueMod val="22000"/>
                <a:satMod val="220000"/>
                <a:lumMod val="62000"/>
              </a:schemeClr>
            </a:gs>
          </a:gsLst>
          <a:lin ang="6120000" scaled="1"/>
        </a:gradFill>
        <a:gradFill rotWithShape="1">
          <a:gsLst>
            <a:gs pos="0">
              <a:schemeClr val="phClr">
                <a:tint val="97000"/>
                <a:hueMod val="142000"/>
                <a:satMod val="200000"/>
                <a:lumMod val="118000"/>
              </a:schemeClr>
            </a:gs>
            <a:gs pos="100000">
              <a:schemeClr val="phClr">
                <a:shade val="92000"/>
                <a:hueMod val="22000"/>
                <a:satMod val="220000"/>
                <a:lumMod val="62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2903AAAE-3EA5-424A-B142-CC51DC1F897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B68D7CB3C7EB84C888F9B1E660B5D99" ma:contentTypeVersion="0" ma:contentTypeDescription="Create a new document." ma:contentTypeScope="" ma:versionID="23f543f4b432edc213e1c99d23900e7b">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80D0024-9E0C-46C5-9782-212368B92F74}"/>
</file>

<file path=customXml/itemProps2.xml><?xml version="1.0" encoding="utf-8"?>
<ds:datastoreItem xmlns:ds="http://schemas.openxmlformats.org/officeDocument/2006/customXml" ds:itemID="{D6FC1136-B0DE-498B-AD77-BA3962296FD7}"/>
</file>

<file path=customXml/itemProps3.xml><?xml version="1.0" encoding="utf-8"?>
<ds:datastoreItem xmlns:ds="http://schemas.openxmlformats.org/officeDocument/2006/customXml" ds:itemID="{FFCACBF2-497C-416C-9E44-862AB09363BE}"/>
</file>

<file path=docProps/app.xml><?xml version="1.0" encoding="utf-8"?>
<Properties xmlns="http://schemas.openxmlformats.org/officeDocument/2006/extended-properties" xmlns:vt="http://schemas.openxmlformats.org/officeDocument/2006/docPropsVTypes">
  <Template>Slice</Template>
  <TotalTime>2549</TotalTime>
  <Words>378</Words>
  <Application>Microsoft Office PowerPoint</Application>
  <PresentationFormat>Widescreen</PresentationFormat>
  <Paragraphs>69</Paragraphs>
  <Slides>13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Century Gothic</vt:lpstr>
      <vt:lpstr>Symbol</vt:lpstr>
      <vt:lpstr>Times New Roman</vt:lpstr>
      <vt:lpstr>Trebuchet MS</vt:lpstr>
      <vt:lpstr>Wingdings 3</vt:lpstr>
      <vt:lpstr>Slice</vt:lpstr>
      <vt:lpstr>Hematologists: mini medical school lesson</vt:lpstr>
      <vt:lpstr>Centrifuged blood</vt:lpstr>
      <vt:lpstr>Normal cbc (complete blood count)</vt:lpstr>
      <vt:lpstr>Normal cbc (complete blood count) magnified </vt:lpstr>
      <vt:lpstr>Normal cbc lab results</vt:lpstr>
      <vt:lpstr>Patient bt</vt:lpstr>
      <vt:lpstr>Patient bt blood smear</vt:lpstr>
      <vt:lpstr>Patient bt blood smear (magnified)</vt:lpstr>
      <vt:lpstr>Patient bt cbc lab results</vt:lpstr>
      <vt:lpstr>Patient AL</vt:lpstr>
      <vt:lpstr>Patient AL blood smear</vt:lpstr>
      <vt:lpstr>Patient AL Blood Smear magnified</vt:lpstr>
      <vt:lpstr>Patient AL cbc lab results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Hematologists: mini medical school lesson</dc:title>
  <dc:creator>Kayala Jordan</dc:creator>
  <cp:lastModifiedBy>Kayala Jordan</cp:lastModifiedBy>
  <cp:revision>3</cp:revision>
  <dcterms:created xsi:type="dcterms:W3CDTF">2017-03-15T14:26:03Z</dcterms:created>
  <dcterms:modified xsi:type="dcterms:W3CDTF">2017-03-23T12:31:02Z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0x0101005B68D7CB3C7EB84C888F9B1E660B5D99</vt:lpwstr>
  </property>
</Properties>
</file>